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05" r:id="rId2"/>
    <p:sldId id="306" r:id="rId3"/>
    <p:sldId id="308" r:id="rId4"/>
    <p:sldId id="309" r:id="rId5"/>
    <p:sldId id="310" r:id="rId6"/>
    <p:sldId id="311" r:id="rId7"/>
    <p:sldId id="312" r:id="rId8"/>
    <p:sldId id="307" r:id="rId9"/>
    <p:sldId id="313" r:id="rId10"/>
    <p:sldId id="314" r:id="rId11"/>
    <p:sldId id="315" r:id="rId12"/>
    <p:sldId id="316"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F54C2-72C1-4898-97C0-29314DBDE904}"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CF0AB-8BFF-4681-9370-CDFF980CB1F1}" type="slidenum">
              <a:rPr lang="en-US" smtClean="0"/>
              <a:t>‹#›</a:t>
            </a:fld>
            <a:endParaRPr lang="en-US"/>
          </a:p>
        </p:txBody>
      </p:sp>
    </p:spTree>
    <p:extLst>
      <p:ext uri="{BB962C8B-B14F-4D97-AF65-F5344CB8AC3E}">
        <p14:creationId xmlns:p14="http://schemas.microsoft.com/office/powerpoint/2010/main" val="223587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7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33E5F-3683-0140-832F-D6B972C1BC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65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33E5F-3683-0140-832F-D6B972C1BC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9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17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654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83226" y="4661755"/>
            <a:ext cx="10199329" cy="917003"/>
          </a:xfrm>
        </p:spPr>
        <p:txBody>
          <a:bodyPr>
            <a:normAutofit/>
          </a:bodyPr>
          <a:lstStyle>
            <a:lvl1pPr marL="0" indent="0" algn="ctr">
              <a:lnSpc>
                <a:spcPct val="90000"/>
              </a:lnSpc>
              <a:spcBef>
                <a:spcPts val="0"/>
              </a:spcBef>
              <a:spcAft>
                <a:spcPts val="0"/>
              </a:spcAft>
              <a:buNone/>
              <a:defRPr sz="2133" b="1">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Title 7"/>
          <p:cNvSpPr>
            <a:spLocks noGrp="1"/>
          </p:cNvSpPr>
          <p:nvPr>
            <p:ph type="title"/>
          </p:nvPr>
        </p:nvSpPr>
        <p:spPr>
          <a:xfrm>
            <a:off x="991585" y="2382400"/>
            <a:ext cx="10190792" cy="2191493"/>
          </a:xfrm>
          <a:prstGeom prst="rect">
            <a:avLst/>
          </a:prstGeom>
        </p:spPr>
        <p:txBody>
          <a:bodyPr anchor="ctr">
            <a:normAutofit/>
          </a:bodyPr>
          <a:lstStyle>
            <a:lvl1pPr algn="ctr">
              <a:lnSpc>
                <a:spcPct val="90000"/>
              </a:lnSpc>
              <a:defRPr sz="4800">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05F5A386-AEC8-E94D-88E5-3E2290BC388F}"/>
              </a:ext>
            </a:extLst>
          </p:cNvPr>
          <p:cNvPicPr>
            <a:picLocks noChangeAspect="1"/>
          </p:cNvPicPr>
          <p:nvPr userDrawn="1"/>
        </p:nvPicPr>
        <p:blipFill>
          <a:blip r:embed="rId3"/>
          <a:stretch>
            <a:fillRect/>
          </a:stretch>
        </p:blipFill>
        <p:spPr>
          <a:xfrm>
            <a:off x="5215467" y="414528"/>
            <a:ext cx="1761067" cy="762000"/>
          </a:xfrm>
          <a:prstGeom prst="rect">
            <a:avLst/>
          </a:prstGeom>
        </p:spPr>
      </p:pic>
    </p:spTree>
    <p:extLst>
      <p:ext uri="{BB962C8B-B14F-4D97-AF65-F5344CB8AC3E}">
        <p14:creationId xmlns:p14="http://schemas.microsoft.com/office/powerpoint/2010/main" val="335664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19_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67041" y="6393953"/>
            <a:ext cx="1234440" cy="366183"/>
          </a:xfrm>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1810710" y="5257456"/>
            <a:ext cx="2411428" cy="502573"/>
          </a:xfrm>
          <a:prstGeom prst="rect">
            <a:avLst/>
          </a:prstGeom>
          <a:noFill/>
        </p:spPr>
        <p:txBody>
          <a:bodyPr wrap="square" rtlCol="0">
            <a:spAutoFit/>
          </a:bodyPr>
          <a:lstStyle/>
          <a:p>
            <a:r>
              <a:rPr lang="en-US" sz="1333" b="1" dirty="0">
                <a:solidFill>
                  <a:srgbClr val="452663"/>
                </a:solidFill>
                <a:latin typeface="Arial" panose="020B0604020202020204" pitchFamily="34" charset="0"/>
                <a:cs typeface="Arial" panose="020B0604020202020204" pitchFamily="34" charset="0"/>
              </a:rPr>
              <a:t>Kamalika Roy, MD</a:t>
            </a:r>
          </a:p>
          <a:p>
            <a:r>
              <a:rPr lang="en-US" sz="1333" dirty="0">
                <a:solidFill>
                  <a:srgbClr val="452663"/>
                </a:solidFill>
                <a:latin typeface="Arial" panose="020B0604020202020204" pitchFamily="34" charset="0"/>
                <a:cs typeface="Arial" panose="020B0604020202020204" pitchFamily="34" charset="0"/>
              </a:rPr>
              <a:t>Member since 2012</a:t>
            </a:r>
          </a:p>
        </p:txBody>
      </p:sp>
      <p:sp>
        <p:nvSpPr>
          <p:cNvPr id="8" name="Title 1">
            <a:extLst>
              <a:ext uri="{FF2B5EF4-FFF2-40B4-BE49-F238E27FC236}">
                <a16:creationId xmlns:a16="http://schemas.microsoft.com/office/drawing/2014/main" id="{FF0A5AF5-E420-5945-9049-0E1B1DCBD3B4}"/>
              </a:ext>
            </a:extLst>
          </p:cNvPr>
          <p:cNvSpPr>
            <a:spLocks noGrp="1"/>
          </p:cNvSpPr>
          <p:nvPr>
            <p:ph type="title"/>
          </p:nvPr>
        </p:nvSpPr>
        <p:spPr>
          <a:xfrm>
            <a:off x="4336649" y="1498600"/>
            <a:ext cx="7316564"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5694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19_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67041" y="6393953"/>
            <a:ext cx="1234440" cy="366183"/>
          </a:xfrm>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10058662" y="4861213"/>
            <a:ext cx="2411428" cy="502573"/>
          </a:xfrm>
          <a:prstGeom prst="rect">
            <a:avLst/>
          </a:prstGeom>
          <a:noFill/>
        </p:spPr>
        <p:txBody>
          <a:bodyPr wrap="square" rtlCol="0">
            <a:spAutoFit/>
          </a:bodyPr>
          <a:lstStyle/>
          <a:p>
            <a:r>
              <a:rPr lang="en-US" sz="1333" b="1" dirty="0">
                <a:solidFill>
                  <a:srgbClr val="452663"/>
                </a:solidFill>
                <a:latin typeface="Arial" panose="020B0604020202020204" pitchFamily="34" charset="0"/>
                <a:cs typeface="Arial" panose="020B0604020202020204" pitchFamily="34" charset="0"/>
              </a:rPr>
              <a:t>Betty Chu, MD</a:t>
            </a:r>
          </a:p>
          <a:p>
            <a:r>
              <a:rPr lang="en-US" sz="1333" dirty="0">
                <a:solidFill>
                  <a:srgbClr val="452663"/>
                </a:solidFill>
                <a:latin typeface="Arial" panose="020B0604020202020204" pitchFamily="34" charset="0"/>
                <a:cs typeface="Arial" panose="020B0604020202020204" pitchFamily="34" charset="0"/>
              </a:rPr>
              <a:t>Member since 1997</a:t>
            </a:r>
          </a:p>
        </p:txBody>
      </p:sp>
      <p:sp>
        <p:nvSpPr>
          <p:cNvPr id="6" name="Title 1">
            <a:extLst>
              <a:ext uri="{FF2B5EF4-FFF2-40B4-BE49-F238E27FC236}">
                <a16:creationId xmlns:a16="http://schemas.microsoft.com/office/drawing/2014/main" id="{1601A724-DC3D-9449-8EB1-58F337EAC01D}"/>
              </a:ext>
            </a:extLst>
          </p:cNvPr>
          <p:cNvSpPr>
            <a:spLocks noGrp="1"/>
          </p:cNvSpPr>
          <p:nvPr>
            <p:ph type="title"/>
          </p:nvPr>
        </p:nvSpPr>
        <p:spPr>
          <a:xfrm>
            <a:off x="538788" y="1498600"/>
            <a:ext cx="7769371"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43730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19_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67041" y="6393953"/>
            <a:ext cx="1234440" cy="366183"/>
          </a:xfrm>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2514415" y="4839643"/>
            <a:ext cx="2411428" cy="502573"/>
          </a:xfrm>
          <a:prstGeom prst="rect">
            <a:avLst/>
          </a:prstGeom>
          <a:noFill/>
        </p:spPr>
        <p:txBody>
          <a:bodyPr wrap="square" rtlCol="0">
            <a:spAutoFit/>
          </a:bodyPr>
          <a:lstStyle/>
          <a:p>
            <a:r>
              <a:rPr lang="en-US" sz="1333" b="1" dirty="0">
                <a:solidFill>
                  <a:schemeClr val="bg1"/>
                </a:solidFill>
                <a:latin typeface="Arial" panose="020B0604020202020204" pitchFamily="34" charset="0"/>
                <a:cs typeface="Arial" panose="020B0604020202020204" pitchFamily="34" charset="0"/>
              </a:rPr>
              <a:t>Narayana Murali, MD</a:t>
            </a:r>
          </a:p>
          <a:p>
            <a:r>
              <a:rPr lang="en-US" sz="1333" dirty="0">
                <a:solidFill>
                  <a:schemeClr val="bg1"/>
                </a:solidFill>
                <a:latin typeface="Arial" panose="020B0604020202020204" pitchFamily="34" charset="0"/>
                <a:cs typeface="Arial" panose="020B0604020202020204" pitchFamily="34" charset="0"/>
              </a:rPr>
              <a:t>Member since 2002</a:t>
            </a:r>
          </a:p>
        </p:txBody>
      </p:sp>
      <p:sp>
        <p:nvSpPr>
          <p:cNvPr id="8" name="Title 1">
            <a:extLst>
              <a:ext uri="{FF2B5EF4-FFF2-40B4-BE49-F238E27FC236}">
                <a16:creationId xmlns:a16="http://schemas.microsoft.com/office/drawing/2014/main" id="{5DE76442-35F6-FF4F-8BC3-E7CE92D4CA7A}"/>
              </a:ext>
            </a:extLst>
          </p:cNvPr>
          <p:cNvSpPr>
            <a:spLocks noGrp="1"/>
          </p:cNvSpPr>
          <p:nvPr>
            <p:ph type="title"/>
          </p:nvPr>
        </p:nvSpPr>
        <p:spPr>
          <a:xfrm>
            <a:off x="4737905" y="1498600"/>
            <a:ext cx="6915308"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89992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19_5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8003387" y="5116812"/>
            <a:ext cx="2014187" cy="502573"/>
          </a:xfrm>
          <a:prstGeom prst="rect">
            <a:avLst/>
          </a:prstGeom>
          <a:noFill/>
        </p:spPr>
        <p:txBody>
          <a:bodyPr wrap="square" rtlCol="0">
            <a:spAutoFit/>
          </a:bodyPr>
          <a:lstStyle/>
          <a:p>
            <a:r>
              <a:rPr lang="en-US" sz="1333" b="1" dirty="0">
                <a:solidFill>
                  <a:srgbClr val="452663"/>
                </a:solidFill>
                <a:latin typeface="Arial" panose="020B0604020202020204" pitchFamily="34" charset="0"/>
                <a:cs typeface="Arial" panose="020B0604020202020204" pitchFamily="34" charset="0"/>
              </a:rPr>
              <a:t>Magda Houlberg, MD </a:t>
            </a:r>
          </a:p>
          <a:p>
            <a:r>
              <a:rPr lang="en-US" sz="1333" dirty="0">
                <a:solidFill>
                  <a:srgbClr val="452663"/>
                </a:solidFill>
                <a:latin typeface="Arial" panose="020B0604020202020204" pitchFamily="34" charset="0"/>
                <a:cs typeface="Arial" panose="020B0604020202020204" pitchFamily="34" charset="0"/>
              </a:rPr>
              <a:t>Member since 2003</a:t>
            </a:r>
          </a:p>
        </p:txBody>
      </p:sp>
      <p:sp>
        <p:nvSpPr>
          <p:cNvPr id="6" name="Title 1">
            <a:extLst>
              <a:ext uri="{FF2B5EF4-FFF2-40B4-BE49-F238E27FC236}">
                <a16:creationId xmlns:a16="http://schemas.microsoft.com/office/drawing/2014/main" id="{1DD10360-FC0E-5C44-BDA3-74E404930DBA}"/>
              </a:ext>
            </a:extLst>
          </p:cNvPr>
          <p:cNvSpPr>
            <a:spLocks noGrp="1"/>
          </p:cNvSpPr>
          <p:nvPr>
            <p:ph type="title"/>
          </p:nvPr>
        </p:nvSpPr>
        <p:spPr>
          <a:xfrm>
            <a:off x="538787" y="1498600"/>
            <a:ext cx="8473239"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857302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19_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9" name="TextBox 8">
            <a:extLst>
              <a:ext uri="{FF2B5EF4-FFF2-40B4-BE49-F238E27FC236}">
                <a16:creationId xmlns:a16="http://schemas.microsoft.com/office/drawing/2014/main" id="{9146CBB8-048B-294D-BA89-3024418B2D42}"/>
              </a:ext>
            </a:extLst>
          </p:cNvPr>
          <p:cNvSpPr txBox="1"/>
          <p:nvPr userDrawn="1"/>
        </p:nvSpPr>
        <p:spPr>
          <a:xfrm>
            <a:off x="8981172" y="5416637"/>
            <a:ext cx="5064213" cy="502573"/>
          </a:xfrm>
          <a:prstGeom prst="rect">
            <a:avLst/>
          </a:prstGeom>
          <a:noFill/>
        </p:spPr>
        <p:txBody>
          <a:bodyPr wrap="square" rtlCol="0">
            <a:spAutoFit/>
          </a:bodyPr>
          <a:lstStyle/>
          <a:p>
            <a:r>
              <a:rPr lang="en-US" sz="1333" b="1" dirty="0">
                <a:solidFill>
                  <a:srgbClr val="452663"/>
                </a:solidFill>
                <a:latin typeface="Arial" panose="020B0604020202020204" pitchFamily="34" charset="0"/>
                <a:cs typeface="Arial" panose="020B0604020202020204" pitchFamily="34" charset="0"/>
              </a:rPr>
              <a:t>Hunter Pattison, MD</a:t>
            </a:r>
          </a:p>
          <a:p>
            <a:r>
              <a:rPr lang="en-US" sz="1333" dirty="0">
                <a:solidFill>
                  <a:srgbClr val="452663"/>
                </a:solidFill>
                <a:latin typeface="Arial" panose="020B0604020202020204" pitchFamily="34" charset="0"/>
                <a:cs typeface="Arial" panose="020B0604020202020204" pitchFamily="34" charset="0"/>
              </a:rPr>
              <a:t>Member since 2013</a:t>
            </a:r>
          </a:p>
        </p:txBody>
      </p:sp>
      <p:sp>
        <p:nvSpPr>
          <p:cNvPr id="6" name="Title 1">
            <a:extLst>
              <a:ext uri="{FF2B5EF4-FFF2-40B4-BE49-F238E27FC236}">
                <a16:creationId xmlns:a16="http://schemas.microsoft.com/office/drawing/2014/main" id="{8C480815-7BA2-D142-B375-D91070F0BB51}"/>
              </a:ext>
            </a:extLst>
          </p:cNvPr>
          <p:cNvSpPr>
            <a:spLocks noGrp="1"/>
          </p:cNvSpPr>
          <p:nvPr>
            <p:ph type="title"/>
          </p:nvPr>
        </p:nvSpPr>
        <p:spPr>
          <a:xfrm>
            <a:off x="538787" y="1498600"/>
            <a:ext cx="7980180"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809593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19_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11" name="TextBox 10">
            <a:extLst>
              <a:ext uri="{FF2B5EF4-FFF2-40B4-BE49-F238E27FC236}">
                <a16:creationId xmlns:a16="http://schemas.microsoft.com/office/drawing/2014/main" id="{23ECE7DA-A79C-5243-9F16-87B5EF621324}"/>
              </a:ext>
            </a:extLst>
          </p:cNvPr>
          <p:cNvSpPr txBox="1"/>
          <p:nvPr userDrawn="1"/>
        </p:nvSpPr>
        <p:spPr>
          <a:xfrm>
            <a:off x="1453652" y="5222386"/>
            <a:ext cx="2956008" cy="502573"/>
          </a:xfrm>
          <a:prstGeom prst="rect">
            <a:avLst/>
          </a:prstGeom>
          <a:noFill/>
        </p:spPr>
        <p:txBody>
          <a:bodyPr wrap="square" rtlCol="0">
            <a:spAutoFit/>
          </a:bodyPr>
          <a:lstStyle/>
          <a:p>
            <a:r>
              <a:rPr lang="en-US" sz="1333" b="1" i="0" kern="1200" dirty="0">
                <a:solidFill>
                  <a:schemeClr val="bg1"/>
                </a:solidFill>
                <a:effectLst/>
                <a:latin typeface="Arial" panose="020B0604020202020204" pitchFamily="34" charset="0"/>
                <a:ea typeface="+mn-ea"/>
                <a:cs typeface="Arial" panose="020B0604020202020204" pitchFamily="34" charset="0"/>
              </a:rPr>
              <a:t>Kevin McKinney, MD</a:t>
            </a:r>
          </a:p>
          <a:p>
            <a:r>
              <a:rPr lang="en-US" sz="1333" dirty="0">
                <a:solidFill>
                  <a:schemeClr val="bg1"/>
                </a:solidFill>
                <a:latin typeface="Arial" panose="020B0604020202020204" pitchFamily="34" charset="0"/>
                <a:cs typeface="Arial" panose="020B0604020202020204" pitchFamily="34" charset="0"/>
              </a:rPr>
              <a:t>Member since 1989</a:t>
            </a:r>
          </a:p>
        </p:txBody>
      </p:sp>
      <p:sp>
        <p:nvSpPr>
          <p:cNvPr id="8" name="Title 1">
            <a:extLst>
              <a:ext uri="{FF2B5EF4-FFF2-40B4-BE49-F238E27FC236}">
                <a16:creationId xmlns:a16="http://schemas.microsoft.com/office/drawing/2014/main" id="{50C211D6-FEEF-7541-8009-D2FF8604AD0E}"/>
              </a:ext>
            </a:extLst>
          </p:cNvPr>
          <p:cNvSpPr>
            <a:spLocks noGrp="1"/>
          </p:cNvSpPr>
          <p:nvPr>
            <p:ph type="title"/>
          </p:nvPr>
        </p:nvSpPr>
        <p:spPr>
          <a:xfrm>
            <a:off x="3811931" y="1498600"/>
            <a:ext cx="7841283"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25837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19_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8" name="TextBox 7">
            <a:extLst>
              <a:ext uri="{FF2B5EF4-FFF2-40B4-BE49-F238E27FC236}">
                <a16:creationId xmlns:a16="http://schemas.microsoft.com/office/drawing/2014/main" id="{833E9935-B4D9-5B41-B13C-7CF74A7DB8DC}"/>
              </a:ext>
            </a:extLst>
          </p:cNvPr>
          <p:cNvSpPr txBox="1"/>
          <p:nvPr userDrawn="1"/>
        </p:nvSpPr>
        <p:spPr>
          <a:xfrm>
            <a:off x="9077604" y="5385646"/>
            <a:ext cx="2023720" cy="502573"/>
          </a:xfrm>
          <a:prstGeom prst="rect">
            <a:avLst/>
          </a:prstGeom>
          <a:noFill/>
        </p:spPr>
        <p:txBody>
          <a:bodyPr wrap="square" rtlCol="0">
            <a:spAutoFit/>
          </a:bodyPr>
          <a:lstStyle/>
          <a:p>
            <a:r>
              <a:rPr lang="en-US" sz="1333" b="1" u="none" dirty="0">
                <a:solidFill>
                  <a:srgbClr val="452663"/>
                </a:solidFill>
                <a:latin typeface="Arial" panose="020B0604020202020204" pitchFamily="34" charset="0"/>
                <a:cs typeface="Arial" panose="020B0604020202020204" pitchFamily="34" charset="0"/>
              </a:rPr>
              <a:t>Siobhan Wescott, MD</a:t>
            </a:r>
          </a:p>
          <a:p>
            <a:r>
              <a:rPr lang="en-US" sz="1333" u="none" dirty="0">
                <a:solidFill>
                  <a:srgbClr val="452663"/>
                </a:solidFill>
                <a:latin typeface="Arial" panose="020B0604020202020204" pitchFamily="34" charset="0"/>
                <a:cs typeface="Arial" panose="020B0604020202020204" pitchFamily="34" charset="0"/>
              </a:rPr>
              <a:t>Member since 2013</a:t>
            </a:r>
          </a:p>
        </p:txBody>
      </p:sp>
      <p:sp>
        <p:nvSpPr>
          <p:cNvPr id="9" name="Title 1">
            <a:extLst>
              <a:ext uri="{FF2B5EF4-FFF2-40B4-BE49-F238E27FC236}">
                <a16:creationId xmlns:a16="http://schemas.microsoft.com/office/drawing/2014/main" id="{F3084205-86E5-BD45-BEFF-9FC0CEACC3A2}"/>
              </a:ext>
            </a:extLst>
          </p:cNvPr>
          <p:cNvSpPr>
            <a:spLocks noGrp="1"/>
          </p:cNvSpPr>
          <p:nvPr>
            <p:ph type="title"/>
          </p:nvPr>
        </p:nvSpPr>
        <p:spPr>
          <a:xfrm>
            <a:off x="538788" y="1498600"/>
            <a:ext cx="7769371"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648893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19_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extBox 5">
            <a:extLst>
              <a:ext uri="{FF2B5EF4-FFF2-40B4-BE49-F238E27FC236}">
                <a16:creationId xmlns:a16="http://schemas.microsoft.com/office/drawing/2014/main" id="{302768A3-EDE3-A74D-BF73-60827A1130B8}"/>
              </a:ext>
            </a:extLst>
          </p:cNvPr>
          <p:cNvSpPr txBox="1"/>
          <p:nvPr userDrawn="1"/>
        </p:nvSpPr>
        <p:spPr>
          <a:xfrm>
            <a:off x="333065" y="4849785"/>
            <a:ext cx="1748747" cy="502573"/>
          </a:xfrm>
          <a:prstGeom prst="rect">
            <a:avLst/>
          </a:prstGeom>
          <a:noFill/>
        </p:spPr>
        <p:txBody>
          <a:bodyPr wrap="square" rtlCol="0">
            <a:spAutoFit/>
          </a:bodyPr>
          <a:lstStyle/>
          <a:p>
            <a:r>
              <a:rPr lang="en-US" sz="1333" b="1" dirty="0">
                <a:solidFill>
                  <a:schemeClr val="bg1"/>
                </a:solidFill>
                <a:latin typeface="Arial" panose="020B0604020202020204" pitchFamily="34" charset="0"/>
                <a:cs typeface="Arial" panose="020B0604020202020204" pitchFamily="34" charset="0"/>
              </a:rPr>
              <a:t>Hari Iyer</a:t>
            </a:r>
          </a:p>
          <a:p>
            <a:r>
              <a:rPr lang="en-US" sz="1333" dirty="0">
                <a:solidFill>
                  <a:schemeClr val="bg1"/>
                </a:solidFill>
                <a:latin typeface="Arial" panose="020B0604020202020204" pitchFamily="34" charset="0"/>
                <a:cs typeface="Arial" panose="020B0604020202020204" pitchFamily="34" charset="0"/>
              </a:rPr>
              <a:t>Member since 2017</a:t>
            </a:r>
          </a:p>
        </p:txBody>
      </p:sp>
      <p:sp>
        <p:nvSpPr>
          <p:cNvPr id="9" name="Title 1">
            <a:extLst>
              <a:ext uri="{FF2B5EF4-FFF2-40B4-BE49-F238E27FC236}">
                <a16:creationId xmlns:a16="http://schemas.microsoft.com/office/drawing/2014/main" id="{868C8726-535E-DD48-BB8D-AB393DD0AC02}"/>
              </a:ext>
            </a:extLst>
          </p:cNvPr>
          <p:cNvSpPr>
            <a:spLocks noGrp="1"/>
          </p:cNvSpPr>
          <p:nvPr>
            <p:ph type="title"/>
          </p:nvPr>
        </p:nvSpPr>
        <p:spPr>
          <a:xfrm>
            <a:off x="4136021" y="1498600"/>
            <a:ext cx="7517192"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85925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19_10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67041" y="6393953"/>
            <a:ext cx="1234440" cy="366183"/>
          </a:xfrm>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239959" y="3580020"/>
            <a:ext cx="2411428" cy="502573"/>
          </a:xfrm>
          <a:prstGeom prst="rect">
            <a:avLst/>
          </a:prstGeom>
          <a:noFill/>
        </p:spPr>
        <p:txBody>
          <a:bodyPr wrap="square" rtlCol="0">
            <a:spAutoFit/>
          </a:bodyPr>
          <a:lstStyle/>
          <a:p>
            <a:r>
              <a:rPr lang="en-US" sz="1333" b="1" dirty="0">
                <a:solidFill>
                  <a:schemeClr val="bg1"/>
                </a:solidFill>
                <a:latin typeface="Arial" panose="020B0604020202020204" pitchFamily="34" charset="0"/>
                <a:cs typeface="Arial" panose="020B0604020202020204" pitchFamily="34" charset="0"/>
              </a:rPr>
              <a:t>Sneha Swaminathan</a:t>
            </a:r>
          </a:p>
          <a:p>
            <a:r>
              <a:rPr lang="en-US" sz="1333" dirty="0">
                <a:solidFill>
                  <a:schemeClr val="bg1"/>
                </a:solidFill>
                <a:latin typeface="Arial" panose="020B0604020202020204" pitchFamily="34" charset="0"/>
                <a:cs typeface="Arial" panose="020B0604020202020204" pitchFamily="34" charset="0"/>
              </a:rPr>
              <a:t>Member since 2017</a:t>
            </a:r>
          </a:p>
        </p:txBody>
      </p:sp>
      <p:sp>
        <p:nvSpPr>
          <p:cNvPr id="8" name="Title 1">
            <a:extLst>
              <a:ext uri="{FF2B5EF4-FFF2-40B4-BE49-F238E27FC236}">
                <a16:creationId xmlns:a16="http://schemas.microsoft.com/office/drawing/2014/main" id="{45C71930-0F77-A249-836C-92193A5737DE}"/>
              </a:ext>
            </a:extLst>
          </p:cNvPr>
          <p:cNvSpPr>
            <a:spLocks noGrp="1"/>
          </p:cNvSpPr>
          <p:nvPr>
            <p:ph type="title"/>
          </p:nvPr>
        </p:nvSpPr>
        <p:spPr>
          <a:xfrm>
            <a:off x="3966260" y="1498600"/>
            <a:ext cx="7686953"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93322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19_1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7934746" y="4734744"/>
            <a:ext cx="2167745" cy="502573"/>
          </a:xfrm>
          <a:prstGeom prst="rect">
            <a:avLst/>
          </a:prstGeom>
          <a:noFill/>
        </p:spPr>
        <p:txBody>
          <a:bodyPr wrap="square" rtlCol="0">
            <a:spAutoFit/>
          </a:bodyPr>
          <a:lstStyle/>
          <a:p>
            <a:r>
              <a:rPr lang="en-US" sz="1333" b="1" i="0" kern="1200" dirty="0">
                <a:solidFill>
                  <a:schemeClr val="accent1"/>
                </a:solidFill>
                <a:effectLst/>
                <a:latin typeface="Arial" panose="020B0604020202020204" pitchFamily="34" charset="0"/>
                <a:ea typeface="+mn-ea"/>
                <a:cs typeface="Arial" panose="020B0604020202020204" pitchFamily="34" charset="0"/>
              </a:rPr>
              <a:t>Vijaya Appareddy, MD</a:t>
            </a:r>
          </a:p>
          <a:p>
            <a:r>
              <a:rPr lang="en-US" sz="1333" dirty="0">
                <a:solidFill>
                  <a:srgbClr val="452663"/>
                </a:solidFill>
                <a:latin typeface="Arial" panose="020B0604020202020204" pitchFamily="34" charset="0"/>
                <a:cs typeface="Arial" panose="020B0604020202020204" pitchFamily="34" charset="0"/>
              </a:rPr>
              <a:t>Member since 1993</a:t>
            </a:r>
          </a:p>
        </p:txBody>
      </p:sp>
      <p:sp>
        <p:nvSpPr>
          <p:cNvPr id="8" name="Title 1">
            <a:extLst>
              <a:ext uri="{FF2B5EF4-FFF2-40B4-BE49-F238E27FC236}">
                <a16:creationId xmlns:a16="http://schemas.microsoft.com/office/drawing/2014/main" id="{B141492C-16B1-7D4A-9881-7F02698E0294}"/>
              </a:ext>
            </a:extLst>
          </p:cNvPr>
          <p:cNvSpPr>
            <a:spLocks noGrp="1"/>
          </p:cNvSpPr>
          <p:nvPr>
            <p:ph type="title"/>
          </p:nvPr>
        </p:nvSpPr>
        <p:spPr>
          <a:xfrm>
            <a:off x="538787" y="1498600"/>
            <a:ext cx="7717820"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27437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847573" y="1771311"/>
            <a:ext cx="10515600" cy="45372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386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19_1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7875430" y="5302316"/>
            <a:ext cx="1823721" cy="502573"/>
          </a:xfrm>
          <a:prstGeom prst="rect">
            <a:avLst/>
          </a:prstGeom>
          <a:noFill/>
        </p:spPr>
        <p:txBody>
          <a:bodyPr wrap="square" rtlCol="0">
            <a:spAutoFit/>
          </a:bodyPr>
          <a:lstStyle/>
          <a:p>
            <a:r>
              <a:rPr lang="en-US" sz="1333" b="1" i="0" kern="1200" dirty="0">
                <a:solidFill>
                  <a:schemeClr val="accent1"/>
                </a:solidFill>
                <a:effectLst/>
                <a:latin typeface="Arial" panose="020B0604020202020204" pitchFamily="34" charset="0"/>
                <a:ea typeface="+mn-ea"/>
                <a:cs typeface="Arial" panose="020B0604020202020204" pitchFamily="34" charset="0"/>
              </a:rPr>
              <a:t>Louito Edje, MD</a:t>
            </a:r>
          </a:p>
          <a:p>
            <a:r>
              <a:rPr lang="en-US" sz="1333" dirty="0">
                <a:solidFill>
                  <a:srgbClr val="452663"/>
                </a:solidFill>
                <a:latin typeface="Arial" panose="020B0604020202020204" pitchFamily="34" charset="0"/>
                <a:cs typeface="Arial" panose="020B0604020202020204" pitchFamily="34" charset="0"/>
              </a:rPr>
              <a:t>Member since 1992</a:t>
            </a:r>
          </a:p>
        </p:txBody>
      </p:sp>
      <p:sp>
        <p:nvSpPr>
          <p:cNvPr id="8" name="Title 1">
            <a:extLst>
              <a:ext uri="{FF2B5EF4-FFF2-40B4-BE49-F238E27FC236}">
                <a16:creationId xmlns:a16="http://schemas.microsoft.com/office/drawing/2014/main" id="{0569700C-3DEC-CF42-BF80-9DBD8AD82F72}"/>
              </a:ext>
            </a:extLst>
          </p:cNvPr>
          <p:cNvSpPr>
            <a:spLocks noGrp="1"/>
          </p:cNvSpPr>
          <p:nvPr>
            <p:ph type="title"/>
          </p:nvPr>
        </p:nvSpPr>
        <p:spPr>
          <a:xfrm>
            <a:off x="538787" y="1498600"/>
            <a:ext cx="8041911"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596379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19_1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67041" y="6393953"/>
            <a:ext cx="1234440" cy="366183"/>
          </a:xfrm>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7684311" y="5151044"/>
            <a:ext cx="2411428" cy="502573"/>
          </a:xfrm>
          <a:prstGeom prst="rect">
            <a:avLst/>
          </a:prstGeom>
          <a:noFill/>
        </p:spPr>
        <p:txBody>
          <a:bodyPr wrap="square" rtlCol="0">
            <a:spAutoFit/>
          </a:bodyPr>
          <a:lstStyle/>
          <a:p>
            <a:r>
              <a:rPr lang="en-US" sz="1333" b="1" dirty="0">
                <a:solidFill>
                  <a:schemeClr val="bg1"/>
                </a:solidFill>
                <a:latin typeface="Arial" panose="020B0604020202020204" pitchFamily="34" charset="0"/>
                <a:cs typeface="Arial" panose="020B0604020202020204" pitchFamily="34" charset="0"/>
              </a:rPr>
              <a:t>Theresa Phan, MD</a:t>
            </a:r>
          </a:p>
          <a:p>
            <a:r>
              <a:rPr lang="en-US" sz="1333" dirty="0">
                <a:solidFill>
                  <a:schemeClr val="bg1"/>
                </a:solidFill>
                <a:latin typeface="Arial" panose="020B0604020202020204" pitchFamily="34" charset="0"/>
                <a:cs typeface="Arial" panose="020B0604020202020204" pitchFamily="34" charset="0"/>
              </a:rPr>
              <a:t>Member since 2013</a:t>
            </a:r>
          </a:p>
        </p:txBody>
      </p:sp>
      <p:sp>
        <p:nvSpPr>
          <p:cNvPr id="9" name="Title 1">
            <a:extLst>
              <a:ext uri="{FF2B5EF4-FFF2-40B4-BE49-F238E27FC236}">
                <a16:creationId xmlns:a16="http://schemas.microsoft.com/office/drawing/2014/main" id="{8C472DC2-41B7-EB4D-8939-EFF0EC670ABC}"/>
              </a:ext>
            </a:extLst>
          </p:cNvPr>
          <p:cNvSpPr>
            <a:spLocks noGrp="1"/>
          </p:cNvSpPr>
          <p:nvPr>
            <p:ph type="title"/>
          </p:nvPr>
        </p:nvSpPr>
        <p:spPr>
          <a:xfrm>
            <a:off x="538788" y="1498600"/>
            <a:ext cx="7744232"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30501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19_1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67041" y="6393953"/>
            <a:ext cx="1234440" cy="366183"/>
          </a:xfrm>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7998098" y="5421788"/>
            <a:ext cx="3102927" cy="502573"/>
          </a:xfrm>
          <a:prstGeom prst="rect">
            <a:avLst/>
          </a:prstGeom>
          <a:noFill/>
        </p:spPr>
        <p:txBody>
          <a:bodyPr wrap="square" rtlCol="0">
            <a:spAutoFit/>
          </a:bodyPr>
          <a:lstStyle/>
          <a:p>
            <a:r>
              <a:rPr lang="en-US" sz="1333" b="1" dirty="0">
                <a:solidFill>
                  <a:srgbClr val="452663"/>
                </a:solidFill>
                <a:latin typeface="Arial" panose="020B0604020202020204" pitchFamily="34" charset="0"/>
                <a:cs typeface="Arial" panose="020B0604020202020204" pitchFamily="34" charset="0"/>
              </a:rPr>
              <a:t>Toms V. Thomas, MD</a:t>
            </a:r>
          </a:p>
          <a:p>
            <a:r>
              <a:rPr lang="en-US" sz="1333" dirty="0">
                <a:solidFill>
                  <a:srgbClr val="452663"/>
                </a:solidFill>
                <a:latin typeface="Arial" panose="020B0604020202020204" pitchFamily="34" charset="0"/>
                <a:cs typeface="Arial" panose="020B0604020202020204" pitchFamily="34" charset="0"/>
              </a:rPr>
              <a:t>Member since 2017</a:t>
            </a:r>
          </a:p>
        </p:txBody>
      </p:sp>
      <p:sp>
        <p:nvSpPr>
          <p:cNvPr id="8" name="Title 1">
            <a:extLst>
              <a:ext uri="{FF2B5EF4-FFF2-40B4-BE49-F238E27FC236}">
                <a16:creationId xmlns:a16="http://schemas.microsoft.com/office/drawing/2014/main" id="{908B4003-05B4-984F-894F-A8AE39C72871}"/>
              </a:ext>
            </a:extLst>
          </p:cNvPr>
          <p:cNvSpPr>
            <a:spLocks noGrp="1"/>
          </p:cNvSpPr>
          <p:nvPr>
            <p:ph type="title"/>
          </p:nvPr>
        </p:nvSpPr>
        <p:spPr>
          <a:xfrm>
            <a:off x="538788" y="1498600"/>
            <a:ext cx="8458600"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04993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19_15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11" name="TextBox 10">
            <a:extLst>
              <a:ext uri="{FF2B5EF4-FFF2-40B4-BE49-F238E27FC236}">
                <a16:creationId xmlns:a16="http://schemas.microsoft.com/office/drawing/2014/main" id="{23ECE7DA-A79C-5243-9F16-87B5EF621324}"/>
              </a:ext>
            </a:extLst>
          </p:cNvPr>
          <p:cNvSpPr txBox="1"/>
          <p:nvPr userDrawn="1"/>
        </p:nvSpPr>
        <p:spPr>
          <a:xfrm>
            <a:off x="7738808" y="5242140"/>
            <a:ext cx="2956008" cy="502573"/>
          </a:xfrm>
          <a:prstGeom prst="rect">
            <a:avLst/>
          </a:prstGeom>
          <a:noFill/>
        </p:spPr>
        <p:txBody>
          <a:bodyPr wrap="square" rtlCol="0">
            <a:spAutoFit/>
          </a:bodyPr>
          <a:lstStyle/>
          <a:p>
            <a:r>
              <a:rPr lang="en-US" sz="1333" b="1" i="0" kern="1200" dirty="0">
                <a:solidFill>
                  <a:schemeClr val="bg1"/>
                </a:solidFill>
                <a:effectLst/>
                <a:latin typeface="Arial" panose="020B0604020202020204" pitchFamily="34" charset="0"/>
                <a:ea typeface="+mn-ea"/>
                <a:cs typeface="Arial" panose="020B0604020202020204" pitchFamily="34" charset="0"/>
              </a:rPr>
              <a:t>Barbara Schneidman, MD </a:t>
            </a:r>
          </a:p>
          <a:p>
            <a:r>
              <a:rPr lang="en-US" sz="1333" dirty="0">
                <a:solidFill>
                  <a:schemeClr val="bg1"/>
                </a:solidFill>
                <a:latin typeface="Arial" panose="020B0604020202020204" pitchFamily="34" charset="0"/>
                <a:cs typeface="Arial" panose="020B0604020202020204" pitchFamily="34" charset="0"/>
              </a:rPr>
              <a:t>Member since 1990</a:t>
            </a:r>
          </a:p>
        </p:txBody>
      </p:sp>
      <p:sp>
        <p:nvSpPr>
          <p:cNvPr id="8" name="Title 1">
            <a:extLst>
              <a:ext uri="{FF2B5EF4-FFF2-40B4-BE49-F238E27FC236}">
                <a16:creationId xmlns:a16="http://schemas.microsoft.com/office/drawing/2014/main" id="{B7318D89-FA0D-BF4D-9D31-4FA2A3297061}"/>
              </a:ext>
            </a:extLst>
          </p:cNvPr>
          <p:cNvSpPr>
            <a:spLocks noGrp="1"/>
          </p:cNvSpPr>
          <p:nvPr>
            <p:ph type="title"/>
          </p:nvPr>
        </p:nvSpPr>
        <p:spPr>
          <a:xfrm>
            <a:off x="538788" y="1498600"/>
            <a:ext cx="8026477"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61156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19_16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256389" y="5267026"/>
            <a:ext cx="1854504" cy="502573"/>
          </a:xfrm>
          <a:prstGeom prst="rect">
            <a:avLst/>
          </a:prstGeom>
          <a:noFill/>
        </p:spPr>
        <p:txBody>
          <a:bodyPr wrap="square" rtlCol="0">
            <a:spAutoFit/>
          </a:bodyPr>
          <a:lstStyle/>
          <a:p>
            <a:r>
              <a:rPr lang="en-US" sz="1333" b="1" dirty="0">
                <a:solidFill>
                  <a:schemeClr val="bg1"/>
                </a:solidFill>
                <a:latin typeface="Arial" panose="020B0604020202020204" pitchFamily="34" charset="0"/>
                <a:cs typeface="Arial" panose="020B0604020202020204" pitchFamily="34" charset="0"/>
              </a:rPr>
              <a:t>Luis Weinstein, MD</a:t>
            </a:r>
          </a:p>
          <a:p>
            <a:r>
              <a:rPr lang="en-US" sz="1333" dirty="0">
                <a:solidFill>
                  <a:schemeClr val="bg1"/>
                </a:solidFill>
                <a:latin typeface="Arial" panose="020B0604020202020204" pitchFamily="34" charset="0"/>
                <a:cs typeface="Arial" panose="020B0604020202020204" pitchFamily="34" charset="0"/>
              </a:rPr>
              <a:t>Member since 2010</a:t>
            </a:r>
          </a:p>
        </p:txBody>
      </p:sp>
      <p:sp>
        <p:nvSpPr>
          <p:cNvPr id="6" name="Title 1">
            <a:extLst>
              <a:ext uri="{FF2B5EF4-FFF2-40B4-BE49-F238E27FC236}">
                <a16:creationId xmlns:a16="http://schemas.microsoft.com/office/drawing/2014/main" id="{BF21004B-F7F7-B840-BBF2-0CE6651D06D9}"/>
              </a:ext>
            </a:extLst>
          </p:cNvPr>
          <p:cNvSpPr>
            <a:spLocks noGrp="1"/>
          </p:cNvSpPr>
          <p:nvPr>
            <p:ph type="title"/>
          </p:nvPr>
        </p:nvSpPr>
        <p:spPr>
          <a:xfrm>
            <a:off x="4599009" y="1498600"/>
            <a:ext cx="7054204"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522773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19_17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67041" y="6393953"/>
            <a:ext cx="1234440" cy="366183"/>
          </a:xfrm>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9992655" y="5312780"/>
            <a:ext cx="2411428" cy="502573"/>
          </a:xfrm>
          <a:prstGeom prst="rect">
            <a:avLst/>
          </a:prstGeom>
          <a:noFill/>
        </p:spPr>
        <p:txBody>
          <a:bodyPr wrap="square" rtlCol="0">
            <a:spAutoFit/>
          </a:bodyPr>
          <a:lstStyle/>
          <a:p>
            <a:r>
              <a:rPr lang="en-US" sz="1333" b="1" dirty="0">
                <a:solidFill>
                  <a:schemeClr val="bg1"/>
                </a:solidFill>
                <a:latin typeface="Arial" panose="020B0604020202020204" pitchFamily="34" charset="0"/>
                <a:cs typeface="Arial" panose="020B0604020202020204" pitchFamily="34" charset="0"/>
              </a:rPr>
              <a:t>Nicole Plenty, MD</a:t>
            </a:r>
          </a:p>
          <a:p>
            <a:r>
              <a:rPr lang="en-US" sz="1333" dirty="0">
                <a:solidFill>
                  <a:schemeClr val="bg1"/>
                </a:solidFill>
                <a:latin typeface="Arial" panose="020B0604020202020204" pitchFamily="34" charset="0"/>
                <a:cs typeface="Arial" panose="020B0604020202020204" pitchFamily="34" charset="0"/>
              </a:rPr>
              <a:t>Member since 2008</a:t>
            </a:r>
          </a:p>
        </p:txBody>
      </p:sp>
      <p:sp>
        <p:nvSpPr>
          <p:cNvPr id="6" name="Title 1">
            <a:extLst>
              <a:ext uri="{FF2B5EF4-FFF2-40B4-BE49-F238E27FC236}">
                <a16:creationId xmlns:a16="http://schemas.microsoft.com/office/drawing/2014/main" id="{C8DDC535-C4D4-594E-90B1-79F611FF3224}"/>
              </a:ext>
            </a:extLst>
          </p:cNvPr>
          <p:cNvSpPr>
            <a:spLocks noGrp="1"/>
          </p:cNvSpPr>
          <p:nvPr>
            <p:ph type="title"/>
          </p:nvPr>
        </p:nvSpPr>
        <p:spPr>
          <a:xfrm>
            <a:off x="538788" y="1498600"/>
            <a:ext cx="7756801"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473103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19_18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67041" y="6393953"/>
            <a:ext cx="1234440" cy="366183"/>
          </a:xfrm>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6287782C-C6BB-0C49-890B-89BB1EAF2606}"/>
              </a:ext>
            </a:extLst>
          </p:cNvPr>
          <p:cNvSpPr txBox="1"/>
          <p:nvPr userDrawn="1"/>
        </p:nvSpPr>
        <p:spPr>
          <a:xfrm>
            <a:off x="153561" y="5056495"/>
            <a:ext cx="2411428" cy="502573"/>
          </a:xfrm>
          <a:prstGeom prst="rect">
            <a:avLst/>
          </a:prstGeom>
          <a:noFill/>
        </p:spPr>
        <p:txBody>
          <a:bodyPr wrap="square" rtlCol="0">
            <a:spAutoFit/>
          </a:bodyPr>
          <a:lstStyle/>
          <a:p>
            <a:r>
              <a:rPr lang="en-US" sz="1333" b="1" dirty="0">
                <a:solidFill>
                  <a:srgbClr val="452663"/>
                </a:solidFill>
                <a:latin typeface="Arial" panose="020B0604020202020204" pitchFamily="34" charset="0"/>
                <a:cs typeface="Arial" panose="020B0604020202020204" pitchFamily="34" charset="0"/>
              </a:rPr>
              <a:t>Neelum Aggarwral, MD</a:t>
            </a:r>
          </a:p>
          <a:p>
            <a:r>
              <a:rPr lang="en-US" sz="1333" dirty="0">
                <a:solidFill>
                  <a:srgbClr val="452663"/>
                </a:solidFill>
                <a:latin typeface="Arial" panose="020B0604020202020204" pitchFamily="34" charset="0"/>
                <a:cs typeface="Arial" panose="020B0604020202020204" pitchFamily="34" charset="0"/>
              </a:rPr>
              <a:t>Member since 2013</a:t>
            </a:r>
          </a:p>
        </p:txBody>
      </p:sp>
      <p:sp>
        <p:nvSpPr>
          <p:cNvPr id="8" name="Title 1">
            <a:extLst>
              <a:ext uri="{FF2B5EF4-FFF2-40B4-BE49-F238E27FC236}">
                <a16:creationId xmlns:a16="http://schemas.microsoft.com/office/drawing/2014/main" id="{BA2FF946-9BBF-064E-AC5F-2B338190831F}"/>
              </a:ext>
            </a:extLst>
          </p:cNvPr>
          <p:cNvSpPr>
            <a:spLocks noGrp="1"/>
          </p:cNvSpPr>
          <p:nvPr>
            <p:ph type="title"/>
          </p:nvPr>
        </p:nvSpPr>
        <p:spPr>
          <a:xfrm>
            <a:off x="4352081" y="1498600"/>
            <a:ext cx="7301132"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833879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19_19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2423709" y="5414478"/>
            <a:ext cx="1892463" cy="502573"/>
          </a:xfrm>
          <a:prstGeom prst="rect">
            <a:avLst/>
          </a:prstGeom>
          <a:noFill/>
        </p:spPr>
        <p:txBody>
          <a:bodyPr wrap="square" rtlCol="0">
            <a:spAutoFit/>
          </a:bodyPr>
          <a:lstStyle/>
          <a:p>
            <a:r>
              <a:rPr lang="en-US" sz="1333" b="1" i="0" kern="1200" dirty="0">
                <a:solidFill>
                  <a:schemeClr val="accent1"/>
                </a:solidFill>
                <a:effectLst/>
                <a:latin typeface="Arial" panose="020B0604020202020204" pitchFamily="34" charset="0"/>
                <a:ea typeface="+mn-ea"/>
                <a:cs typeface="Arial" panose="020B0604020202020204" pitchFamily="34" charset="0"/>
              </a:rPr>
              <a:t>Kyle Edmonds, MD</a:t>
            </a:r>
          </a:p>
          <a:p>
            <a:r>
              <a:rPr lang="en-US" sz="1333" dirty="0">
                <a:solidFill>
                  <a:srgbClr val="452663"/>
                </a:solidFill>
                <a:latin typeface="Arial" panose="020B0604020202020204" pitchFamily="34" charset="0"/>
                <a:cs typeface="Arial" panose="020B0604020202020204" pitchFamily="34" charset="0"/>
              </a:rPr>
              <a:t>Member since 2005</a:t>
            </a:r>
          </a:p>
        </p:txBody>
      </p:sp>
      <p:sp>
        <p:nvSpPr>
          <p:cNvPr id="8" name="Title 1">
            <a:extLst>
              <a:ext uri="{FF2B5EF4-FFF2-40B4-BE49-F238E27FC236}">
                <a16:creationId xmlns:a16="http://schemas.microsoft.com/office/drawing/2014/main" id="{E0883240-B4D9-024D-9E81-E1564E5F575C}"/>
              </a:ext>
            </a:extLst>
          </p:cNvPr>
          <p:cNvSpPr>
            <a:spLocks noGrp="1"/>
          </p:cNvSpPr>
          <p:nvPr>
            <p:ph type="title"/>
          </p:nvPr>
        </p:nvSpPr>
        <p:spPr>
          <a:xfrm>
            <a:off x="4413813" y="1498600"/>
            <a:ext cx="7239400"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55724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19_2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4014E622-A3AF-C545-AD3F-C0490334E559}"/>
              </a:ext>
            </a:extLst>
          </p:cNvPr>
          <p:cNvSpPr txBox="1"/>
          <p:nvPr userDrawn="1"/>
        </p:nvSpPr>
        <p:spPr>
          <a:xfrm>
            <a:off x="3063435" y="5189339"/>
            <a:ext cx="3034515" cy="502573"/>
          </a:xfrm>
          <a:prstGeom prst="rect">
            <a:avLst/>
          </a:prstGeom>
          <a:noFill/>
        </p:spPr>
        <p:txBody>
          <a:bodyPr wrap="square" rtlCol="0">
            <a:spAutoFit/>
          </a:bodyPr>
          <a:lstStyle/>
          <a:p>
            <a:r>
              <a:rPr lang="en-US" sz="1333" b="1" i="0" kern="1200" dirty="0">
                <a:solidFill>
                  <a:schemeClr val="bg1"/>
                </a:solidFill>
                <a:effectLst/>
                <a:latin typeface="Arial" panose="020B0604020202020204" pitchFamily="34" charset="0"/>
                <a:ea typeface="+mn-ea"/>
                <a:cs typeface="Arial" panose="020B0604020202020204" pitchFamily="34" charset="0"/>
              </a:rPr>
              <a:t>Luis Seija, MD &amp; Emily Dewar, MD</a:t>
            </a:r>
          </a:p>
          <a:p>
            <a:r>
              <a:rPr lang="en-US" sz="1333" dirty="0">
                <a:solidFill>
                  <a:schemeClr val="bg1"/>
                </a:solidFill>
                <a:latin typeface="Arial" panose="020B0604020202020204" pitchFamily="34" charset="0"/>
                <a:cs typeface="Arial" panose="020B0604020202020204" pitchFamily="34" charset="0"/>
              </a:rPr>
              <a:t>Members since 2015</a:t>
            </a:r>
          </a:p>
        </p:txBody>
      </p:sp>
      <p:sp>
        <p:nvSpPr>
          <p:cNvPr id="6" name="Title 1">
            <a:extLst>
              <a:ext uri="{FF2B5EF4-FFF2-40B4-BE49-F238E27FC236}">
                <a16:creationId xmlns:a16="http://schemas.microsoft.com/office/drawing/2014/main" id="{2B945BB3-FBCA-AC44-8339-8FA01AEF3B9B}"/>
              </a:ext>
            </a:extLst>
          </p:cNvPr>
          <p:cNvSpPr>
            <a:spLocks noGrp="1"/>
          </p:cNvSpPr>
          <p:nvPr>
            <p:ph type="title"/>
          </p:nvPr>
        </p:nvSpPr>
        <p:spPr>
          <a:xfrm>
            <a:off x="5756476" y="1498600"/>
            <a:ext cx="5896736"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749854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19_2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267041" y="6393953"/>
            <a:ext cx="1234440" cy="366183"/>
          </a:xfrm>
        </p:spPr>
        <p:txBody>
          <a:bodyPr/>
          <a:lstStyle/>
          <a:p>
            <a:fld id="{DA05D499-8038-C642-91E0-FF7B8677CF19}" type="slidenum">
              <a:rPr lang="en-US" smtClean="0"/>
              <a:pPr/>
              <a:t>‹#›</a:t>
            </a:fld>
            <a:endParaRPr lang="en-US" dirty="0"/>
          </a:p>
        </p:txBody>
      </p:sp>
      <p:sp>
        <p:nvSpPr>
          <p:cNvPr id="8" name="TextBox 7">
            <a:extLst>
              <a:ext uri="{FF2B5EF4-FFF2-40B4-BE49-F238E27FC236}">
                <a16:creationId xmlns:a16="http://schemas.microsoft.com/office/drawing/2014/main" id="{07615B0E-A8AD-214C-9EA9-88A69CF2D8E3}"/>
              </a:ext>
            </a:extLst>
          </p:cNvPr>
          <p:cNvSpPr txBox="1"/>
          <p:nvPr userDrawn="1"/>
        </p:nvSpPr>
        <p:spPr>
          <a:xfrm>
            <a:off x="1618231" y="5249165"/>
            <a:ext cx="4382647" cy="502573"/>
          </a:xfrm>
          <a:prstGeom prst="rect">
            <a:avLst/>
          </a:prstGeom>
          <a:noFill/>
        </p:spPr>
        <p:txBody>
          <a:bodyPr wrap="square" rtlCol="0">
            <a:spAutoFit/>
          </a:bodyPr>
          <a:lstStyle/>
          <a:p>
            <a:r>
              <a:rPr lang="es-ES" sz="1333" b="1" i="0" kern="1200" dirty="0">
                <a:solidFill>
                  <a:schemeClr val="bg1"/>
                </a:solidFill>
                <a:effectLst/>
                <a:latin typeface="Arial" panose="020B0604020202020204" pitchFamily="34" charset="0"/>
                <a:ea typeface="+mn-ea"/>
                <a:cs typeface="Arial" panose="020B0604020202020204" pitchFamily="34" charset="0"/>
              </a:rPr>
              <a:t>Bukky Ajabe &amp; Priscilla Mpasi, MD</a:t>
            </a:r>
            <a:endParaRPr lang="en-US" sz="1333" b="1" i="0" dirty="0">
              <a:solidFill>
                <a:schemeClr val="bg1"/>
              </a:solidFill>
              <a:latin typeface="Arial" panose="020B0604020202020204" pitchFamily="34" charset="0"/>
              <a:cs typeface="Arial" panose="020B0604020202020204" pitchFamily="34" charset="0"/>
            </a:endParaRPr>
          </a:p>
          <a:p>
            <a:r>
              <a:rPr lang="en-US" sz="1333" dirty="0">
                <a:solidFill>
                  <a:schemeClr val="bg1"/>
                </a:solidFill>
                <a:latin typeface="Arial" panose="020B0604020202020204" pitchFamily="34" charset="0"/>
                <a:cs typeface="Arial" panose="020B0604020202020204" pitchFamily="34" charset="0"/>
              </a:rPr>
              <a:t>Members since 2016 &amp; 2012</a:t>
            </a:r>
          </a:p>
        </p:txBody>
      </p:sp>
      <p:sp>
        <p:nvSpPr>
          <p:cNvPr id="6" name="Title 1">
            <a:extLst>
              <a:ext uri="{FF2B5EF4-FFF2-40B4-BE49-F238E27FC236}">
                <a16:creationId xmlns:a16="http://schemas.microsoft.com/office/drawing/2014/main" id="{1D739A0A-6BAF-3C4D-B51B-3DDB3265CA73}"/>
              </a:ext>
            </a:extLst>
          </p:cNvPr>
          <p:cNvSpPr>
            <a:spLocks noGrp="1"/>
          </p:cNvSpPr>
          <p:nvPr>
            <p:ph type="title"/>
          </p:nvPr>
        </p:nvSpPr>
        <p:spPr>
          <a:xfrm>
            <a:off x="5957105" y="1498600"/>
            <a:ext cx="5696108"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
        <p:nvSpPr>
          <p:cNvPr id="10" name="Title 1">
            <a:extLst>
              <a:ext uri="{FF2B5EF4-FFF2-40B4-BE49-F238E27FC236}">
                <a16:creationId xmlns:a16="http://schemas.microsoft.com/office/drawing/2014/main" id="{8D7201A7-7461-914C-B5B8-5F8846EBA3B6}"/>
              </a:ext>
            </a:extLst>
          </p:cNvPr>
          <p:cNvSpPr txBox="1">
            <a:spLocks/>
          </p:cNvSpPr>
          <p:nvPr userDrawn="1"/>
        </p:nvSpPr>
        <p:spPr>
          <a:xfrm>
            <a:off x="6525444" y="1701800"/>
            <a:ext cx="5330969" cy="2675467"/>
          </a:xfrm>
          <a:prstGeom prst="rect">
            <a:avLst/>
          </a:prstGeom>
          <a:ln w="0">
            <a:noFill/>
          </a:ln>
        </p:spPr>
        <p:txBody>
          <a:bodyPr vert="horz" lIns="121920" tIns="60960" rIns="121920" bIns="60960" rtlCol="0" anchor="ctr" anchorCtr="0">
            <a:normAutofit/>
          </a:bodyPr>
          <a:lstStyle>
            <a:lvl1pPr algn="l" defTabSz="914400" rtl="0" eaLnBrk="1" latinLnBrk="0" hangingPunct="1">
              <a:lnSpc>
                <a:spcPct val="100000"/>
              </a:lnSpc>
              <a:spcBef>
                <a:spcPct val="0"/>
              </a:spcBef>
              <a:buNone/>
              <a:defRPr sz="4000" b="1" kern="1200" spc="0">
                <a:ln>
                  <a:noFill/>
                </a:ln>
                <a:solidFill>
                  <a:srgbClr val="452663"/>
                </a:solidFill>
                <a:latin typeface="Arial" panose="020B0604020202020204" pitchFamily="34" charset="0"/>
                <a:ea typeface="Arial" panose="020B0604020202020204" pitchFamily="34" charset="0"/>
                <a:cs typeface="Arial" panose="020B0604020202020204" pitchFamily="34" charset="0"/>
              </a:defRPr>
            </a:lvl1pPr>
          </a:lstStyle>
          <a:p>
            <a:endParaRPr lang="en-US" sz="5333" dirty="0"/>
          </a:p>
        </p:txBody>
      </p:sp>
    </p:spTree>
    <p:extLst>
      <p:ext uri="{BB962C8B-B14F-4D97-AF65-F5344CB8AC3E}">
        <p14:creationId xmlns:p14="http://schemas.microsoft.com/office/powerpoint/2010/main" val="209644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66424"/>
            <a:ext cx="5156200" cy="4469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66424"/>
            <a:ext cx="5156200" cy="4469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680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E4D69E-57A6-4C47-A98E-D762EA1BED2B}"/>
              </a:ext>
            </a:extLst>
          </p:cNvPr>
          <p:cNvPicPr>
            <a:picLocks noChangeAspect="1"/>
          </p:cNvPicPr>
          <p:nvPr userDrawn="1"/>
        </p:nvPicPr>
        <p:blipFill>
          <a:blip r:embed="rId2"/>
          <a:stretch>
            <a:fillRect/>
          </a:stretch>
        </p:blipFill>
        <p:spPr>
          <a:xfrm>
            <a:off x="2556934" y="1921934"/>
            <a:ext cx="7078133" cy="3014133"/>
          </a:xfrm>
          <a:prstGeom prst="rect">
            <a:avLst/>
          </a:prstGeom>
        </p:spPr>
      </p:pic>
    </p:spTree>
    <p:extLst>
      <p:ext uri="{BB962C8B-B14F-4D97-AF65-F5344CB8AC3E}">
        <p14:creationId xmlns:p14="http://schemas.microsoft.com/office/powerpoint/2010/main" val="2139156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B4AE-7531-48B2-823D-774CEDDCD9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AA43F4-CBEC-41B6-83DA-307AF203F75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4B71B-3D70-4F47-810D-27253D7A23C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CCF57F-39FF-4EB6-8D72-578F15E7FA1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E1013-1772-4A72-9A49-E3E64E348B8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3B3ECB-31FF-4E8E-9FF8-11015859B812}"/>
              </a:ext>
            </a:extLst>
          </p:cNvPr>
          <p:cNvSpPr>
            <a:spLocks noGrp="1"/>
          </p:cNvSpPr>
          <p:nvPr>
            <p:ph type="dt" sz="half" idx="10"/>
          </p:nvPr>
        </p:nvSpPr>
        <p:spPr/>
        <p:txBody>
          <a:bodyPr/>
          <a:lstStyle/>
          <a:p>
            <a:fld id="{0D248585-BBD6-46A1-A46A-3C828271FED7}" type="datetimeFigureOut">
              <a:rPr lang="en-US" smtClean="0"/>
              <a:t>4/22/2020</a:t>
            </a:fld>
            <a:endParaRPr lang="en-US" dirty="0"/>
          </a:p>
        </p:txBody>
      </p:sp>
      <p:sp>
        <p:nvSpPr>
          <p:cNvPr id="8" name="Footer Placeholder 7">
            <a:extLst>
              <a:ext uri="{FF2B5EF4-FFF2-40B4-BE49-F238E27FC236}">
                <a16:creationId xmlns:a16="http://schemas.microsoft.com/office/drawing/2014/main" id="{1A174D91-42B5-449A-ABAB-871020FF6E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E6789C4-B170-43C3-88D1-2169B7E77C36}"/>
              </a:ext>
            </a:extLst>
          </p:cNvPr>
          <p:cNvSpPr>
            <a:spLocks noGrp="1"/>
          </p:cNvSpPr>
          <p:nvPr>
            <p:ph type="sldNum" sz="quarter" idx="12"/>
          </p:nvPr>
        </p:nvSpPr>
        <p:spPr/>
        <p:txBody>
          <a:bodyPr/>
          <a:lstStyle/>
          <a:p>
            <a:fld id="{893664C8-D049-4586-9A4A-93D5A46079BF}" type="slidenum">
              <a:rPr lang="en-US" smtClean="0"/>
              <a:t>‹#›</a:t>
            </a:fld>
            <a:endParaRPr lang="en-US" dirty="0"/>
          </a:p>
        </p:txBody>
      </p:sp>
    </p:spTree>
    <p:extLst>
      <p:ext uri="{BB962C8B-B14F-4D97-AF65-F5344CB8AC3E}">
        <p14:creationId xmlns:p14="http://schemas.microsoft.com/office/powerpoint/2010/main" val="92328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5263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10055257" y="163399"/>
            <a:ext cx="2136743" cy="543867"/>
          </a:xfrm>
          <a:prstGeom prst="rect">
            <a:avLst/>
          </a:prstGeom>
          <a:solidFill>
            <a:srgbClr val="FF0000"/>
          </a:solidFill>
        </p:spPr>
        <p:txBody>
          <a:bodyPr wrap="square" rtlCol="0">
            <a:spAutoFit/>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1467" b="1" i="0" cap="all" baseline="0" dirty="0">
                <a:solidFill>
                  <a:schemeClr val="bg1">
                    <a:lumMod val="95000"/>
                  </a:schemeClr>
                </a:solidFill>
                <a:latin typeface="Arial" charset="0"/>
                <a:ea typeface="Arial" charset="0"/>
                <a:cs typeface="Arial" charset="0"/>
              </a:rPr>
              <a:t>Confidential and proprietary</a:t>
            </a:r>
            <a:endParaRPr lang="en-US" sz="1467" b="1" i="0" cap="all" baseline="0" dirty="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847573" y="1771311"/>
            <a:ext cx="10515600" cy="45372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50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66424"/>
            <a:ext cx="5156200" cy="4469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66424"/>
            <a:ext cx="5156200" cy="4469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88258DBA-E7CA-DB40-AD71-56ACAAAC24DA}"/>
              </a:ext>
            </a:extLst>
          </p:cNvPr>
          <p:cNvSpPr txBox="1"/>
          <p:nvPr userDrawn="1"/>
        </p:nvSpPr>
        <p:spPr>
          <a:xfrm>
            <a:off x="10055257" y="163399"/>
            <a:ext cx="2136743" cy="543867"/>
          </a:xfrm>
          <a:prstGeom prst="rect">
            <a:avLst/>
          </a:prstGeom>
          <a:solidFill>
            <a:srgbClr val="FF0000"/>
          </a:solidFill>
        </p:spPr>
        <p:txBody>
          <a:bodyPr wrap="square" rtlCol="0">
            <a:spAutoFit/>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1467" b="1" i="0" cap="all" baseline="0" dirty="0">
                <a:solidFill>
                  <a:schemeClr val="bg1">
                    <a:lumMod val="95000"/>
                  </a:schemeClr>
                </a:solidFill>
                <a:latin typeface="Arial" charset="0"/>
                <a:ea typeface="Arial" charset="0"/>
                <a:cs typeface="Arial" charset="0"/>
              </a:rPr>
              <a:t>Confidential and proprietary</a:t>
            </a:r>
            <a:endParaRPr lang="en-US" sz="1467" b="1" i="0" cap="all" baseline="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80940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20112826-10B2-594E-956A-374ABD6B74D5}"/>
              </a:ext>
            </a:extLst>
          </p:cNvPr>
          <p:cNvSpPr txBox="1"/>
          <p:nvPr userDrawn="1"/>
        </p:nvSpPr>
        <p:spPr>
          <a:xfrm>
            <a:off x="10055257" y="163399"/>
            <a:ext cx="2136743" cy="543867"/>
          </a:xfrm>
          <a:prstGeom prst="rect">
            <a:avLst/>
          </a:prstGeom>
          <a:solidFill>
            <a:srgbClr val="FF0000"/>
          </a:solidFill>
        </p:spPr>
        <p:txBody>
          <a:bodyPr wrap="square" rtlCol="0">
            <a:spAutoFit/>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1467" b="1" i="0" cap="all" baseline="0" dirty="0">
                <a:solidFill>
                  <a:schemeClr val="bg1">
                    <a:lumMod val="95000"/>
                  </a:schemeClr>
                </a:solidFill>
                <a:latin typeface="Arial" charset="0"/>
                <a:ea typeface="Arial" charset="0"/>
                <a:cs typeface="Arial" charset="0"/>
              </a:rPr>
              <a:t>Confidential and proprietary</a:t>
            </a:r>
            <a:endParaRPr lang="en-US" sz="1467" b="1" i="0" cap="all" baseline="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0336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4" name="Title 1">
            <a:extLst>
              <a:ext uri="{FF2B5EF4-FFF2-40B4-BE49-F238E27FC236}">
                <a16:creationId xmlns:a16="http://schemas.microsoft.com/office/drawing/2014/main" id="{8114401D-22EB-DD43-8800-B03A2BAD6A31}"/>
              </a:ext>
            </a:extLst>
          </p:cNvPr>
          <p:cNvSpPr>
            <a:spLocks noGrp="1"/>
          </p:cNvSpPr>
          <p:nvPr>
            <p:ph type="title"/>
          </p:nvPr>
        </p:nvSpPr>
        <p:spPr>
          <a:xfrm>
            <a:off x="538788" y="1498600"/>
            <a:ext cx="7837117"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
        <p:nvSpPr>
          <p:cNvPr id="8" name="TextBox 7">
            <a:extLst>
              <a:ext uri="{FF2B5EF4-FFF2-40B4-BE49-F238E27FC236}">
                <a16:creationId xmlns:a16="http://schemas.microsoft.com/office/drawing/2014/main" id="{2E36F60B-1AE6-0B45-86A4-EF1A55D8BE3D}"/>
              </a:ext>
            </a:extLst>
          </p:cNvPr>
          <p:cNvSpPr txBox="1"/>
          <p:nvPr userDrawn="1"/>
        </p:nvSpPr>
        <p:spPr>
          <a:xfrm>
            <a:off x="7956906" y="5092428"/>
            <a:ext cx="1826613" cy="502573"/>
          </a:xfrm>
          <a:prstGeom prst="rect">
            <a:avLst/>
          </a:prstGeom>
          <a:noFill/>
        </p:spPr>
        <p:txBody>
          <a:bodyPr wrap="square" rtlCol="0">
            <a:spAutoFit/>
          </a:bodyPr>
          <a:lstStyle/>
          <a:p>
            <a:r>
              <a:rPr lang="en-US" sz="1333" b="1" i="0" kern="1200" dirty="0">
                <a:solidFill>
                  <a:schemeClr val="accent1"/>
                </a:solidFill>
                <a:effectLst/>
                <a:latin typeface="Arial" panose="020B0604020202020204" pitchFamily="34" charset="0"/>
                <a:ea typeface="+mn-ea"/>
                <a:cs typeface="Arial" panose="020B0604020202020204" pitchFamily="34" charset="0"/>
              </a:rPr>
              <a:t>Lase Ajayi, MD</a:t>
            </a:r>
          </a:p>
          <a:p>
            <a:r>
              <a:rPr lang="en-US" sz="1333" dirty="0">
                <a:solidFill>
                  <a:srgbClr val="452663"/>
                </a:solidFill>
                <a:latin typeface="Arial" panose="020B0604020202020204" pitchFamily="34" charset="0"/>
                <a:cs typeface="Arial" panose="020B0604020202020204" pitchFamily="34" charset="0"/>
              </a:rPr>
              <a:t>Member since 2013</a:t>
            </a:r>
          </a:p>
        </p:txBody>
      </p:sp>
    </p:spTree>
    <p:extLst>
      <p:ext uri="{BB962C8B-B14F-4D97-AF65-F5344CB8AC3E}">
        <p14:creationId xmlns:p14="http://schemas.microsoft.com/office/powerpoint/2010/main" val="212376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319082" y="1498600"/>
            <a:ext cx="7334131" cy="2675467"/>
          </a:xfrm>
          <a:prstGeom prst="rect">
            <a:avLst/>
          </a:prstGeom>
          <a:ln w="0">
            <a:noFill/>
          </a:ln>
        </p:spPr>
        <p:txBody>
          <a:bodyPr anchor="ctr">
            <a:normAutofit/>
          </a:bodyPr>
          <a:lstStyle>
            <a:lvl1pPr algn="l">
              <a:defRPr sz="5333" spc="0">
                <a:ln>
                  <a:noFill/>
                </a:ln>
                <a:solidFill>
                  <a:srgbClr val="452663"/>
                </a:solidFill>
                <a:latin typeface="Arial" panose="020B0604020202020204" pitchFamily="34" charset="0"/>
                <a:cs typeface="Arial" panose="020B0604020202020204" pitchFamily="34" charset="0"/>
              </a:defRPr>
            </a:lvl1pPr>
          </a:lstStyle>
          <a:p>
            <a:endParaRPr lang="en-US" dirty="0"/>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dirty="0"/>
          </a:p>
        </p:txBody>
      </p:sp>
      <p:sp>
        <p:nvSpPr>
          <p:cNvPr id="4" name="TextBox 3">
            <a:extLst>
              <a:ext uri="{FF2B5EF4-FFF2-40B4-BE49-F238E27FC236}">
                <a16:creationId xmlns:a16="http://schemas.microsoft.com/office/drawing/2014/main" id="{A3798E0F-B88B-3B40-B964-0FA595E8C8D3}"/>
              </a:ext>
            </a:extLst>
          </p:cNvPr>
          <p:cNvSpPr txBox="1"/>
          <p:nvPr userDrawn="1"/>
        </p:nvSpPr>
        <p:spPr>
          <a:xfrm>
            <a:off x="1435641" y="5342121"/>
            <a:ext cx="3229369" cy="502573"/>
          </a:xfrm>
          <a:prstGeom prst="rect">
            <a:avLst/>
          </a:prstGeom>
          <a:noFill/>
        </p:spPr>
        <p:txBody>
          <a:bodyPr wrap="square" rtlCol="0">
            <a:spAutoFit/>
          </a:bodyPr>
          <a:lstStyle/>
          <a:p>
            <a:r>
              <a:rPr lang="en-US" sz="1333" b="1" dirty="0">
                <a:solidFill>
                  <a:schemeClr val="bg1"/>
                </a:solidFill>
                <a:latin typeface="Arial" panose="020B0604020202020204" pitchFamily="34" charset="0"/>
                <a:cs typeface="Arial" panose="020B0604020202020204" pitchFamily="34" charset="0"/>
              </a:rPr>
              <a:t>Saby Karuppiah, MD</a:t>
            </a:r>
          </a:p>
          <a:p>
            <a:r>
              <a:rPr lang="en-US" sz="1333" dirty="0">
                <a:solidFill>
                  <a:schemeClr val="bg1"/>
                </a:solidFill>
                <a:latin typeface="Arial" panose="020B0604020202020204" pitchFamily="34" charset="0"/>
                <a:cs typeface="Arial" panose="020B0604020202020204" pitchFamily="34" charset="0"/>
              </a:rPr>
              <a:t>Member since 2008</a:t>
            </a:r>
          </a:p>
        </p:txBody>
      </p:sp>
    </p:spTree>
    <p:extLst>
      <p:ext uri="{BB962C8B-B14F-4D97-AF65-F5344CB8AC3E}">
        <p14:creationId xmlns:p14="http://schemas.microsoft.com/office/powerpoint/2010/main" val="25981235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21261"/>
            <a:ext cx="12192000" cy="6418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Text Placeholder 2"/>
          <p:cNvSpPr>
            <a:spLocks noGrp="1"/>
          </p:cNvSpPr>
          <p:nvPr>
            <p:ph type="body" idx="1"/>
          </p:nvPr>
        </p:nvSpPr>
        <p:spPr>
          <a:xfrm>
            <a:off x="847573" y="1771311"/>
            <a:ext cx="10515600" cy="45372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67041" y="6393951"/>
            <a:ext cx="1234440" cy="366183"/>
          </a:xfrm>
          <a:prstGeom prst="rect">
            <a:avLst/>
          </a:prstGeom>
        </p:spPr>
        <p:txBody>
          <a:bodyPr vert="horz" lIns="91440" tIns="45720" rIns="91440" bIns="45720" rtlCol="0" anchor="ctr"/>
          <a:lstStyle>
            <a:lvl1pPr algn="l">
              <a:defRPr sz="1333">
                <a:solidFill>
                  <a:srgbClr val="452663"/>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3" name="TextBox 12"/>
          <p:cNvSpPr txBox="1"/>
          <p:nvPr userDrawn="1"/>
        </p:nvSpPr>
        <p:spPr>
          <a:xfrm>
            <a:off x="843256" y="6463743"/>
            <a:ext cx="3367253" cy="215444"/>
          </a:xfrm>
          <a:prstGeom prst="rect">
            <a:avLst/>
          </a:prstGeom>
          <a:noFill/>
        </p:spPr>
        <p:txBody>
          <a:bodyPr wrap="square"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800" b="0" i="0" dirty="0">
                <a:solidFill>
                  <a:srgbClr val="452663"/>
                </a:solidFill>
                <a:latin typeface="Arial" charset="0"/>
                <a:ea typeface="Arial" charset="0"/>
                <a:cs typeface="Arial" charset="0"/>
              </a:rPr>
              <a:t>© 2020 American Medical Association. All rights reserved.</a:t>
            </a:r>
          </a:p>
        </p:txBody>
      </p:sp>
      <p:sp>
        <p:nvSpPr>
          <p:cNvPr id="4" name="Title Placeholder 3">
            <a:extLst>
              <a:ext uri="{FF2B5EF4-FFF2-40B4-BE49-F238E27FC236}">
                <a16:creationId xmlns:a16="http://schemas.microsoft.com/office/drawing/2014/main" id="{D182E4D1-4366-7B4B-ACD5-F58B2257D18B}"/>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pic>
        <p:nvPicPr>
          <p:cNvPr id="10" name="Picture 9">
            <a:extLst>
              <a:ext uri="{FF2B5EF4-FFF2-40B4-BE49-F238E27FC236}">
                <a16:creationId xmlns:a16="http://schemas.microsoft.com/office/drawing/2014/main" id="{82297D8F-2C39-A447-B320-7A213B48F7B1}"/>
              </a:ext>
            </a:extLst>
          </p:cNvPr>
          <p:cNvPicPr>
            <a:picLocks noChangeAspect="1"/>
          </p:cNvPicPr>
          <p:nvPr userDrawn="1"/>
        </p:nvPicPr>
        <p:blipFill>
          <a:blip r:embed="rId33"/>
          <a:stretch>
            <a:fillRect/>
          </a:stretch>
        </p:blipFill>
        <p:spPr>
          <a:xfrm>
            <a:off x="7420669" y="6380964"/>
            <a:ext cx="4504267" cy="372533"/>
          </a:xfrm>
          <a:prstGeom prst="rect">
            <a:avLst/>
          </a:prstGeom>
        </p:spPr>
      </p:pic>
    </p:spTree>
    <p:extLst>
      <p:ext uri="{BB962C8B-B14F-4D97-AF65-F5344CB8AC3E}">
        <p14:creationId xmlns:p14="http://schemas.microsoft.com/office/powerpoint/2010/main" val="3144316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1219170" rtl="0" eaLnBrk="1" latinLnBrk="0" hangingPunct="1">
        <a:lnSpc>
          <a:spcPct val="100000"/>
        </a:lnSpc>
        <a:spcBef>
          <a:spcPct val="0"/>
        </a:spcBef>
        <a:buNone/>
        <a:defRPr sz="3467"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304792" indent="-304792" algn="l" defTabSz="1219170" rtl="0" eaLnBrk="1" latinLnBrk="0" hangingPunct="1">
        <a:lnSpc>
          <a:spcPct val="100000"/>
        </a:lnSpc>
        <a:spcBef>
          <a:spcPts val="0"/>
        </a:spcBef>
        <a:spcAft>
          <a:spcPts val="800"/>
        </a:spcAft>
        <a:buFont typeface="Arial"/>
        <a:buChar char="•"/>
        <a:defRPr sz="2400" b="0" i="0" kern="1200">
          <a:solidFill>
            <a:srgbClr val="595959"/>
          </a:solidFill>
          <a:latin typeface="Arial" charset="0"/>
          <a:ea typeface="Arial" charset="0"/>
          <a:cs typeface="Arial" charset="0"/>
        </a:defRPr>
      </a:lvl1pPr>
      <a:lvl2pPr marL="914377" indent="-304792" algn="l" defTabSz="1219170" rtl="0" eaLnBrk="1" latinLnBrk="0" hangingPunct="1">
        <a:lnSpc>
          <a:spcPct val="100000"/>
        </a:lnSpc>
        <a:spcBef>
          <a:spcPts val="0"/>
        </a:spcBef>
        <a:spcAft>
          <a:spcPts val="800"/>
        </a:spcAft>
        <a:buFont typeface="Arial"/>
        <a:buChar char="•"/>
        <a:defRPr sz="2133" b="0" i="0" kern="1200">
          <a:solidFill>
            <a:srgbClr val="595959"/>
          </a:solidFill>
          <a:latin typeface="Arial" charset="0"/>
          <a:ea typeface="Arial" charset="0"/>
          <a:cs typeface="Arial" charset="0"/>
        </a:defRPr>
      </a:lvl2pPr>
      <a:lvl3pPr marL="1523962" indent="-304792" algn="l" defTabSz="1219170" rtl="0" eaLnBrk="1" latinLnBrk="0" hangingPunct="1">
        <a:lnSpc>
          <a:spcPct val="100000"/>
        </a:lnSpc>
        <a:spcBef>
          <a:spcPts val="0"/>
        </a:spcBef>
        <a:spcAft>
          <a:spcPts val="800"/>
        </a:spcAft>
        <a:buFont typeface="Arial"/>
        <a:buChar char="•"/>
        <a:defRPr sz="1867" b="0" i="0" kern="1200">
          <a:solidFill>
            <a:srgbClr val="595959"/>
          </a:solidFill>
          <a:latin typeface="Arial" charset="0"/>
          <a:ea typeface="Arial" charset="0"/>
          <a:cs typeface="Arial" charset="0"/>
        </a:defRPr>
      </a:lvl3pPr>
      <a:lvl4pPr marL="2133547" indent="-304792" algn="l" defTabSz="1219170" rtl="0" eaLnBrk="1" latinLnBrk="0" hangingPunct="1">
        <a:lnSpc>
          <a:spcPct val="100000"/>
        </a:lnSpc>
        <a:spcBef>
          <a:spcPts val="0"/>
        </a:spcBef>
        <a:spcAft>
          <a:spcPts val="800"/>
        </a:spcAft>
        <a:buFont typeface="Arial"/>
        <a:buChar char="•"/>
        <a:defRPr sz="1600" b="0" i="0" kern="1200">
          <a:solidFill>
            <a:srgbClr val="595959"/>
          </a:solidFill>
          <a:latin typeface="Arial" charset="0"/>
          <a:ea typeface="Arial" charset="0"/>
          <a:cs typeface="Arial" charset="0"/>
        </a:defRPr>
      </a:lvl4pPr>
      <a:lvl5pPr marL="2743131" indent="-304792" algn="l" defTabSz="1219170" rtl="0" eaLnBrk="1" latinLnBrk="0" hangingPunct="1">
        <a:lnSpc>
          <a:spcPct val="100000"/>
        </a:lnSpc>
        <a:spcBef>
          <a:spcPts val="0"/>
        </a:spcBef>
        <a:spcAft>
          <a:spcPts val="800"/>
        </a:spcAft>
        <a:buFont typeface="Arial"/>
        <a:buChar char="•"/>
        <a:defRPr sz="1333" b="0" i="0" kern="1200">
          <a:solidFill>
            <a:srgbClr val="595959"/>
          </a:solidFill>
          <a:latin typeface="Arial" charset="0"/>
          <a:ea typeface="Arial" charset="0"/>
          <a:cs typeface="Arial"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hs.gov/hipaa/for-professionals/special-topics/emergency-preparedness/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assn.org/system/files/2020-03/telehealth-services-covered-by-Medicare-and-included-in-CPT-code-se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ma-assn.org/system/files/2020-04/covid-19-coding-advic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Medicare/Medicare-Fee-for-Service-Payment/PhysicianFeeSched/PFS-Federal-Regulation-Notices-Items/CMS-1715-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1</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p:txBody>
          <a:bodyPr>
            <a:noAutofit/>
          </a:bodyPr>
          <a:lstStyle/>
          <a:p>
            <a:r>
              <a:rPr lang="en-US" sz="2000" dirty="0"/>
              <a:t>Interim Final Rule released on Monday, March 30</a:t>
            </a:r>
          </a:p>
          <a:p>
            <a:r>
              <a:rPr lang="en-US" sz="2000" dirty="0"/>
              <a:t>Rule addressed policies to achieve the following goals:</a:t>
            </a:r>
          </a:p>
          <a:p>
            <a:pPr lvl="1"/>
            <a:r>
              <a:rPr lang="en-US" sz="2000" dirty="0"/>
              <a:t>Increase hospital capacity</a:t>
            </a:r>
          </a:p>
          <a:p>
            <a:pPr lvl="1"/>
            <a:r>
              <a:rPr lang="en-US" sz="2000" dirty="0"/>
              <a:t>Expand the healthcare workforce</a:t>
            </a:r>
          </a:p>
          <a:p>
            <a:pPr lvl="1"/>
            <a:r>
              <a:rPr lang="en-US" sz="2000" dirty="0"/>
              <a:t>Put patients over paperwork</a:t>
            </a:r>
          </a:p>
          <a:p>
            <a:pPr lvl="1"/>
            <a:r>
              <a:rPr lang="en-US" sz="2000" dirty="0"/>
              <a:t>Further promote telehealth in Medicare</a:t>
            </a:r>
          </a:p>
          <a:p>
            <a:r>
              <a:rPr lang="en-US" sz="2000" dirty="0"/>
              <a:t>Effective date of changes: March 1, 2020 until the end of the public health emergency. Changes apply to COVID and non-COVID related care.</a:t>
            </a:r>
          </a:p>
        </p:txBody>
      </p:sp>
    </p:spTree>
    <p:extLst>
      <p:ext uri="{BB962C8B-B14F-4D97-AF65-F5344CB8AC3E}">
        <p14:creationId xmlns:p14="http://schemas.microsoft.com/office/powerpoint/2010/main" val="108101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10</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a:xfrm>
            <a:off x="847573" y="1284749"/>
            <a:ext cx="10515600" cy="4537228"/>
          </a:xfrm>
        </p:spPr>
        <p:txBody>
          <a:bodyPr>
            <a:noAutofit/>
          </a:bodyPr>
          <a:lstStyle/>
          <a:p>
            <a:pPr marL="0" indent="0">
              <a:buNone/>
            </a:pPr>
            <a:r>
              <a:rPr lang="en-US" sz="2000" b="1" i="1" dirty="0"/>
              <a:t>Other telehealth changes</a:t>
            </a:r>
          </a:p>
          <a:p>
            <a:r>
              <a:rPr lang="en-US" sz="2000" dirty="0"/>
              <a:t>CMS is allowing telehealth to fulfill many face-to-face visit requirements for clinicians to see their patients in inpatient rehabilitation facilities, hospice and home health. During the pandemic, individuals can use commonly available interactive apps with audio and video capabilities to visit with their clinician. </a:t>
            </a:r>
          </a:p>
          <a:p>
            <a:r>
              <a:rPr lang="en-US" sz="2000" dirty="0"/>
              <a:t>Home Health Agencies can provide more services to beneficiaries using telehealth, so long as it is part of the patient’s plan of care and does not replace needed in-person visits as ordered on the plan of care</a:t>
            </a:r>
          </a:p>
          <a:p>
            <a:r>
              <a:rPr lang="en-US" sz="2000" dirty="0"/>
              <a:t>Hospice providers can also provide services to a Medicare patient receiving routine home care through telehealth, if it is feasible and appropriate to do so</a:t>
            </a:r>
          </a:p>
          <a:p>
            <a:r>
              <a:rPr lang="en-US" sz="2000" dirty="0"/>
              <a:t>If a physician determines that a Medicare beneficiary should not leave home because of a medical contraindication or due to suspected or confirmed COVID-19, and the beneficiary needs skilled services, he or she will be considered homebound and qualify for the Medicare Home Health Benefit. As a result, the beneficiary can receive services at home.</a:t>
            </a:r>
            <a:endParaRPr lang="en-US" sz="2800" dirty="0"/>
          </a:p>
        </p:txBody>
      </p:sp>
    </p:spTree>
    <p:extLst>
      <p:ext uri="{BB962C8B-B14F-4D97-AF65-F5344CB8AC3E}">
        <p14:creationId xmlns:p14="http://schemas.microsoft.com/office/powerpoint/2010/main" val="148972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11</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a:xfrm>
            <a:off x="838200" y="198405"/>
            <a:ext cx="10515600" cy="1325033"/>
          </a:xfrm>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a:xfrm>
            <a:off x="847573" y="1318305"/>
            <a:ext cx="10515600" cy="4537228"/>
          </a:xfrm>
        </p:spPr>
        <p:txBody>
          <a:bodyPr>
            <a:noAutofit/>
          </a:bodyPr>
          <a:lstStyle/>
          <a:p>
            <a:pPr marL="0" indent="0">
              <a:buNone/>
            </a:pPr>
            <a:r>
              <a:rPr lang="en-US" sz="2000" b="1" i="1" dirty="0"/>
              <a:t>Telephone Evaluation and Management</a:t>
            </a:r>
          </a:p>
          <a:p>
            <a:r>
              <a:rPr lang="en-US" sz="2000" dirty="0"/>
              <a:t>CMS changed the status of telephone evaluation and management services from non-covered to active. Use for new or established patients. Modifier 95 is not needed as CMS does not consider phone calls to be telehealth.</a:t>
            </a:r>
          </a:p>
          <a:p>
            <a:pPr lvl="1"/>
            <a:r>
              <a:rPr lang="en-US" sz="1800" dirty="0"/>
              <a:t>99441 Phone E/M Physician/QHP; 5-10 minutes</a:t>
            </a:r>
          </a:p>
          <a:p>
            <a:pPr lvl="1"/>
            <a:r>
              <a:rPr lang="en-US" sz="1800" dirty="0"/>
              <a:t>99442 	11-20 minutes</a:t>
            </a:r>
          </a:p>
          <a:p>
            <a:pPr lvl="1"/>
            <a:r>
              <a:rPr lang="en-US" sz="1800" dirty="0"/>
              <a:t>99443	21-30 minutes</a:t>
            </a:r>
          </a:p>
          <a:p>
            <a:pPr lvl="1"/>
            <a:r>
              <a:rPr lang="en-US" sz="1800" dirty="0"/>
              <a:t>98966 Healthcare Professional Phone Call; 5-10 min.</a:t>
            </a:r>
          </a:p>
          <a:p>
            <a:pPr lvl="1"/>
            <a:r>
              <a:rPr lang="en-US" sz="1800" dirty="0"/>
              <a:t>98967	11-20 minutes</a:t>
            </a:r>
          </a:p>
          <a:p>
            <a:pPr lvl="1"/>
            <a:r>
              <a:rPr lang="en-US" sz="1800" dirty="0"/>
              <a:t>98968	21-30 minutes</a:t>
            </a:r>
          </a:p>
          <a:p>
            <a:r>
              <a:rPr lang="en-US" sz="2000" dirty="0"/>
              <a:t>The AMA and other groups are advocating that Medicare increase the payments for telephone calls to payments the same as in-person or audio-visual telehealth visits during the public health emergency </a:t>
            </a:r>
          </a:p>
        </p:txBody>
      </p:sp>
    </p:spTree>
    <p:extLst>
      <p:ext uri="{BB962C8B-B14F-4D97-AF65-F5344CB8AC3E}">
        <p14:creationId xmlns:p14="http://schemas.microsoft.com/office/powerpoint/2010/main" val="283128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12</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a:xfrm>
            <a:off x="838200" y="80959"/>
            <a:ext cx="10515600" cy="1325033"/>
          </a:xfrm>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a:xfrm>
            <a:off x="847573" y="1326694"/>
            <a:ext cx="10515600" cy="4537228"/>
          </a:xfrm>
        </p:spPr>
        <p:txBody>
          <a:bodyPr>
            <a:noAutofit/>
          </a:bodyPr>
          <a:lstStyle/>
          <a:p>
            <a:pPr marL="0" indent="0">
              <a:buNone/>
            </a:pPr>
            <a:r>
              <a:rPr lang="en-US" sz="2000" b="1" i="1" dirty="0"/>
              <a:t>Other Digital Medicine Services </a:t>
            </a:r>
          </a:p>
          <a:p>
            <a:pPr marL="0" indent="0">
              <a:buNone/>
            </a:pPr>
            <a:endParaRPr lang="en-US" sz="2000" b="1" i="1" dirty="0"/>
          </a:p>
          <a:p>
            <a:r>
              <a:rPr lang="en-US" dirty="0"/>
              <a:t>CMS will pay for the following services for </a:t>
            </a:r>
            <a:r>
              <a:rPr lang="en-US" u="sng" dirty="0"/>
              <a:t>new or </a:t>
            </a:r>
            <a:r>
              <a:rPr lang="en-US" dirty="0"/>
              <a:t>established patients</a:t>
            </a:r>
          </a:p>
          <a:p>
            <a:pPr lvl="1"/>
            <a:r>
              <a:rPr lang="en-US" sz="2000" dirty="0"/>
              <a:t>G2010 Review of patient submitted video and/or images</a:t>
            </a:r>
          </a:p>
          <a:p>
            <a:pPr lvl="1"/>
            <a:r>
              <a:rPr lang="en-US" sz="2000" dirty="0"/>
              <a:t>G2012 Virtual check-in</a:t>
            </a:r>
          </a:p>
          <a:p>
            <a:pPr lvl="1"/>
            <a:r>
              <a:rPr lang="en-US" sz="2000" dirty="0"/>
              <a:t>99421-99423 Online Digital E/M service for Physicians and QHPs</a:t>
            </a:r>
          </a:p>
          <a:p>
            <a:pPr lvl="1"/>
            <a:r>
              <a:rPr lang="en-US" sz="2000" dirty="0"/>
              <a:t>98970-98972 Online Digital Assessments for Other Healthcare Professionals</a:t>
            </a:r>
          </a:p>
          <a:p>
            <a:pPr lvl="1"/>
            <a:r>
              <a:rPr lang="en-US" sz="2000" dirty="0"/>
              <a:t>G2061-G2063 Online Digital Assessments for Other Healthcare Professionals*</a:t>
            </a:r>
          </a:p>
          <a:p>
            <a:pPr marL="609585" lvl="1" indent="0">
              <a:buNone/>
            </a:pPr>
            <a:endParaRPr lang="en-US" sz="2000" dirty="0"/>
          </a:p>
          <a:p>
            <a:pPr marL="609585" lvl="1" indent="0">
              <a:buNone/>
            </a:pPr>
            <a:r>
              <a:rPr lang="en-US" sz="1400" i="1" dirty="0"/>
              <a:t>*recognized by CMS for 2020</a:t>
            </a:r>
          </a:p>
        </p:txBody>
      </p:sp>
    </p:spTree>
    <p:extLst>
      <p:ext uri="{BB962C8B-B14F-4D97-AF65-F5344CB8AC3E}">
        <p14:creationId xmlns:p14="http://schemas.microsoft.com/office/powerpoint/2010/main" val="320477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13</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a:xfrm>
            <a:off x="838200" y="231961"/>
            <a:ext cx="10515600" cy="1325033"/>
          </a:xfrm>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a:xfrm>
            <a:off x="847573" y="1360250"/>
            <a:ext cx="10515600" cy="4537228"/>
          </a:xfrm>
        </p:spPr>
        <p:txBody>
          <a:bodyPr>
            <a:noAutofit/>
          </a:bodyPr>
          <a:lstStyle/>
          <a:p>
            <a:pPr marL="0" indent="0">
              <a:buNone/>
            </a:pPr>
            <a:r>
              <a:rPr lang="en-US" b="1" i="1" dirty="0"/>
              <a:t>Remote Patient Monitoring (RPM)</a:t>
            </a:r>
          </a:p>
          <a:p>
            <a:pPr marL="0" indent="0">
              <a:buNone/>
            </a:pPr>
            <a:endParaRPr lang="en-US" b="1" i="1" dirty="0"/>
          </a:p>
          <a:p>
            <a:r>
              <a:rPr lang="en-US" sz="2000" dirty="0"/>
              <a:t>Remote patient monitoring </a:t>
            </a:r>
            <a:r>
              <a:rPr lang="fr-FR" sz="2000" dirty="0"/>
              <a:t>(CPT codes 99091, 99473-99474, 99453-99454, 99457-99458) </a:t>
            </a:r>
            <a:r>
              <a:rPr lang="en-US" sz="2000" dirty="0"/>
              <a:t>may be reported for acute or chronic conditions. Patient is only required to have one condition.</a:t>
            </a:r>
          </a:p>
          <a:p>
            <a:r>
              <a:rPr lang="en-US" sz="2000" dirty="0"/>
              <a:t>RPM may be reported for new or established patients</a:t>
            </a:r>
          </a:p>
          <a:p>
            <a:r>
              <a:rPr lang="en-US" sz="2000" dirty="0"/>
              <a:t>CMS notes that RPM can be used for monitoring related to COVID-19. For example, remote patient monitoring can be used to monitor a patient’s oxygen saturation levels using pulse oximetry</a:t>
            </a:r>
          </a:p>
          <a:p>
            <a:r>
              <a:rPr lang="en-US" sz="2000" dirty="0"/>
              <a:t>Patient consent for remote monitoring can be obtained once annually, including at the time services are furnished, during the duration of the crisis</a:t>
            </a:r>
          </a:p>
          <a:p>
            <a:endParaRPr lang="en-US" dirty="0"/>
          </a:p>
          <a:p>
            <a:endParaRPr lang="en-US" sz="3200" dirty="0"/>
          </a:p>
        </p:txBody>
      </p:sp>
    </p:spTree>
    <p:extLst>
      <p:ext uri="{BB962C8B-B14F-4D97-AF65-F5344CB8AC3E}">
        <p14:creationId xmlns:p14="http://schemas.microsoft.com/office/powerpoint/2010/main" val="424000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2</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p:txBody>
          <a:bodyPr>
            <a:noAutofit/>
          </a:bodyPr>
          <a:lstStyle/>
          <a:p>
            <a:pPr marL="0" indent="0">
              <a:buNone/>
            </a:pPr>
            <a:r>
              <a:rPr lang="en-US" b="1" i="1" dirty="0"/>
              <a:t>Definition of Interactive Telecommunications System During COVID-19 Crisis:</a:t>
            </a:r>
          </a:p>
          <a:p>
            <a:pPr marL="0" indent="0">
              <a:buNone/>
            </a:pPr>
            <a:r>
              <a:rPr lang="en-US" sz="2000" dirty="0"/>
              <a:t>“For the duration of the public health emergency (PHE)…</a:t>
            </a:r>
            <a:r>
              <a:rPr lang="en-US" sz="2000" b="1" dirty="0"/>
              <a:t>interactive telecommunications system </a:t>
            </a:r>
            <a:r>
              <a:rPr lang="en-US" sz="2000" dirty="0"/>
              <a:t>means multimedia communications equipment that includes, at a minimum, audio and video equipment permitting two-way, real-time interactive communication between the patient and distant site physician or practitioner.”</a:t>
            </a:r>
          </a:p>
          <a:p>
            <a:pPr marL="0" indent="0">
              <a:buNone/>
            </a:pPr>
            <a:r>
              <a:rPr lang="en-US" sz="2000" dirty="0">
                <a:hlinkClick r:id="rId3"/>
              </a:rPr>
              <a:t>The HHS Office for Civil Rights (OCR)</a:t>
            </a:r>
            <a:r>
              <a:rPr lang="en-US" sz="2000" dirty="0"/>
              <a:t> has also issued guidance allowing covered health care providers to use popular applications that allow for video chats, including Apple FaceTime, Facebook Messenger video chat, Google Hangouts video, or Skype, to provide telehealth without risk of penalty for noncompliance with the HIPAA Rules related to the good faith provision of telehealth during the COVID-19 nationwide public health emergency. Physicians are encouraged, but not required, to alert patients to potential security risks.</a:t>
            </a:r>
          </a:p>
          <a:p>
            <a:pPr marL="0" indent="0">
              <a:buNone/>
            </a:pPr>
            <a:endParaRPr lang="en-US" sz="2933" dirty="0"/>
          </a:p>
        </p:txBody>
      </p:sp>
    </p:spTree>
    <p:extLst>
      <p:ext uri="{BB962C8B-B14F-4D97-AF65-F5344CB8AC3E}">
        <p14:creationId xmlns:p14="http://schemas.microsoft.com/office/powerpoint/2010/main" val="3102042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3</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p:txBody>
          <a:bodyPr>
            <a:noAutofit/>
          </a:bodyPr>
          <a:lstStyle/>
          <a:p>
            <a:pPr marL="0" indent="0">
              <a:buNone/>
            </a:pPr>
            <a:r>
              <a:rPr lang="en-US" b="1" i="1" dirty="0"/>
              <a:t>Important New Telehealth Policy During Public Health Emergency</a:t>
            </a:r>
          </a:p>
          <a:p>
            <a:pPr marL="0" indent="0">
              <a:buNone/>
            </a:pPr>
            <a:endParaRPr lang="en-US" b="1" i="1" dirty="0"/>
          </a:p>
          <a:p>
            <a:r>
              <a:rPr lang="en-US" sz="2000" dirty="0"/>
              <a:t>Telehealth services may be provided to new or established patients</a:t>
            </a:r>
          </a:p>
          <a:p>
            <a:r>
              <a:rPr lang="en-US" sz="2000" dirty="0"/>
              <a:t>The place of service code should be reported as if the service was provided in-person (example 11 for Physician Office). </a:t>
            </a:r>
            <a:r>
              <a:rPr lang="en-US" sz="2000" u="sng" dirty="0"/>
              <a:t>Payment will be based on the place of service, as if performed in-person</a:t>
            </a:r>
            <a:r>
              <a:rPr lang="en-US" sz="2000" dirty="0"/>
              <a:t>. If a claim is filed with a POS 02, Medicare will pay at the facility rate.</a:t>
            </a:r>
          </a:p>
          <a:p>
            <a:r>
              <a:rPr lang="en-US" sz="2000" dirty="0"/>
              <a:t>CPT Modifier 95 should be appended to all telehealth claims</a:t>
            </a:r>
          </a:p>
          <a:p>
            <a:r>
              <a:rPr lang="en-US" sz="2000" dirty="0"/>
              <a:t>Telehealth E/M services (or in-person) that result in an order to test for COVID-19 should include the CS modifier, cost-sharing will be waived </a:t>
            </a:r>
          </a:p>
          <a:p>
            <a:endParaRPr lang="en-US" dirty="0"/>
          </a:p>
          <a:p>
            <a:endParaRPr lang="en-US" sz="2667" dirty="0"/>
          </a:p>
          <a:p>
            <a:endParaRPr lang="en-US" sz="2667" dirty="0"/>
          </a:p>
        </p:txBody>
      </p:sp>
    </p:spTree>
    <p:extLst>
      <p:ext uri="{BB962C8B-B14F-4D97-AF65-F5344CB8AC3E}">
        <p14:creationId xmlns:p14="http://schemas.microsoft.com/office/powerpoint/2010/main" val="396797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4</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p:txBody>
          <a:bodyPr>
            <a:noAutofit/>
          </a:bodyPr>
          <a:lstStyle/>
          <a:p>
            <a:pPr marL="0" indent="0">
              <a:buNone/>
            </a:pPr>
            <a:r>
              <a:rPr lang="en-US" b="1" i="1" dirty="0"/>
              <a:t>Important New Telehealth Policy During Public Health Emergency</a:t>
            </a:r>
          </a:p>
          <a:p>
            <a:pPr marL="0" indent="0">
              <a:buNone/>
            </a:pPr>
            <a:endParaRPr lang="en-US" b="1" i="1" dirty="0"/>
          </a:p>
          <a:p>
            <a:r>
              <a:rPr lang="en-US" sz="2000" dirty="0"/>
              <a:t>Beneficiary consent should not interfere with the provision of telehealth services. Annual consent may be obtained at the same time, and not necessarily before, the time that services are furnished</a:t>
            </a:r>
          </a:p>
          <a:p>
            <a:r>
              <a:rPr lang="en-US" sz="2000" dirty="0"/>
              <a:t>Physicians licensed in one state can provide services to Medicare beneficiaries in another state. State licensure laws still apply</a:t>
            </a:r>
          </a:p>
          <a:p>
            <a:r>
              <a:rPr lang="en-US" sz="2000" dirty="0"/>
              <a:t>Physicians can provide telehealth services from their home. Physicians </a:t>
            </a:r>
            <a:r>
              <a:rPr lang="en-US" sz="2000" b="1" dirty="0"/>
              <a:t>do not </a:t>
            </a:r>
            <a:r>
              <a:rPr lang="en-US" sz="2000" dirty="0"/>
              <a:t>have to add their home to their Medicare enrollment file. POS still usual place of practice.</a:t>
            </a:r>
          </a:p>
          <a:p>
            <a:endParaRPr lang="en-US" dirty="0"/>
          </a:p>
          <a:p>
            <a:endParaRPr lang="en-US" dirty="0"/>
          </a:p>
          <a:p>
            <a:endParaRPr lang="en-US" sz="2667" dirty="0"/>
          </a:p>
          <a:p>
            <a:endParaRPr lang="en-US" sz="2667" dirty="0"/>
          </a:p>
        </p:txBody>
      </p:sp>
    </p:spTree>
    <p:extLst>
      <p:ext uri="{BB962C8B-B14F-4D97-AF65-F5344CB8AC3E}">
        <p14:creationId xmlns:p14="http://schemas.microsoft.com/office/powerpoint/2010/main" val="192834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5</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p:txBody>
          <a:bodyPr>
            <a:noAutofit/>
          </a:bodyPr>
          <a:lstStyle/>
          <a:p>
            <a:pPr marL="0" indent="0">
              <a:buNone/>
            </a:pPr>
            <a:r>
              <a:rPr lang="en-US" b="1" i="1" dirty="0"/>
              <a:t>CMS expanded the list of services which may be performed via telehealth, including:</a:t>
            </a:r>
          </a:p>
          <a:p>
            <a:pPr lvl="1"/>
            <a:r>
              <a:rPr lang="en-US" sz="2000" dirty="0"/>
              <a:t>Emergency Department Visits (99281-99285)</a:t>
            </a:r>
          </a:p>
          <a:p>
            <a:pPr lvl="1"/>
            <a:r>
              <a:rPr lang="en-US" sz="2000" dirty="0"/>
              <a:t>Observation Care (99217-99220, 99224-99226, 99234-99236)</a:t>
            </a:r>
          </a:p>
          <a:p>
            <a:pPr lvl="1"/>
            <a:r>
              <a:rPr lang="en-US" sz="2000" dirty="0"/>
              <a:t>Inpatient Hospital Visits (99221-99223, 99238, 99239)</a:t>
            </a:r>
          </a:p>
          <a:p>
            <a:pPr lvl="1"/>
            <a:r>
              <a:rPr lang="en-US" sz="2000" dirty="0"/>
              <a:t>Nursing Facility Visits (99304-99306, 99315, 99316)</a:t>
            </a:r>
          </a:p>
          <a:p>
            <a:pPr lvl="1"/>
            <a:r>
              <a:rPr lang="en-US" sz="2000" dirty="0"/>
              <a:t>Critical Care Services (99291, 99292)</a:t>
            </a:r>
          </a:p>
          <a:p>
            <a:pPr lvl="1"/>
            <a:r>
              <a:rPr lang="en-US" sz="2000" dirty="0"/>
              <a:t>Domiciliary, Rest Home or Custodial Care Services (99327, 99328, 99334-99337)</a:t>
            </a:r>
          </a:p>
          <a:p>
            <a:pPr lvl="1"/>
            <a:r>
              <a:rPr lang="en-US" sz="2000" dirty="0"/>
              <a:t>Home Visits (99341-99345, 99347-99350)</a:t>
            </a:r>
          </a:p>
          <a:p>
            <a:pPr lvl="1"/>
            <a:r>
              <a:rPr lang="en-US" sz="2000" dirty="0"/>
              <a:t>Inpatient Neonate and Pediatric Critical Care (99468, 99469, 99471-99480)</a:t>
            </a:r>
          </a:p>
          <a:p>
            <a:pPr lvl="1"/>
            <a:endParaRPr lang="en-US" dirty="0"/>
          </a:p>
          <a:p>
            <a:endParaRPr lang="en-US" sz="2933" dirty="0"/>
          </a:p>
        </p:txBody>
      </p:sp>
    </p:spTree>
    <p:extLst>
      <p:ext uri="{BB962C8B-B14F-4D97-AF65-F5344CB8AC3E}">
        <p14:creationId xmlns:p14="http://schemas.microsoft.com/office/powerpoint/2010/main" val="213630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6</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p:txBody>
          <a:bodyPr>
            <a:noAutofit/>
          </a:bodyPr>
          <a:lstStyle/>
          <a:p>
            <a:pPr marL="0" indent="0">
              <a:buNone/>
            </a:pPr>
            <a:r>
              <a:rPr lang="en-US" b="1" i="1" dirty="0"/>
              <a:t>CMS expanded the list of services which may be performed via telehealth, including:</a:t>
            </a:r>
          </a:p>
          <a:p>
            <a:pPr lvl="1"/>
            <a:r>
              <a:rPr lang="en-US" sz="2000" dirty="0"/>
              <a:t>Care Planning for Patients with Cognitive Impairment (99483)</a:t>
            </a:r>
          </a:p>
          <a:p>
            <a:pPr lvl="1"/>
            <a:r>
              <a:rPr lang="en-US" sz="2000" dirty="0"/>
              <a:t>End-Stage Renal Disease Services (90952, 90953, 90959, 90962)</a:t>
            </a:r>
          </a:p>
          <a:p>
            <a:pPr lvl="1"/>
            <a:r>
              <a:rPr lang="en-US" sz="2000" dirty="0"/>
              <a:t>Psychological and Neuropsychological Testing (96130-96133, 96136-96139)</a:t>
            </a:r>
          </a:p>
          <a:p>
            <a:pPr lvl="1"/>
            <a:r>
              <a:rPr lang="en-US" sz="2000" dirty="0"/>
              <a:t>Therapy Services (97161-97168, 97110, 97112, 97116, 97535, 97750, 97755, 97760, 97761, 92521-92524, 92507)</a:t>
            </a:r>
          </a:p>
          <a:p>
            <a:pPr lvl="1"/>
            <a:r>
              <a:rPr lang="en-US" sz="2000" dirty="0"/>
              <a:t>Radiation Treatment Management Services (77427)</a:t>
            </a:r>
          </a:p>
          <a:p>
            <a:pPr lvl="1"/>
            <a:endParaRPr lang="en-US" sz="2000" dirty="0"/>
          </a:p>
          <a:p>
            <a:pPr marL="609585" lvl="1" indent="0">
              <a:buNone/>
            </a:pPr>
            <a:r>
              <a:rPr lang="en-US" sz="2000" dirty="0">
                <a:hlinkClick r:id="rId3"/>
              </a:rPr>
              <a:t>Complete List of CPT and CMS Telehealth Services</a:t>
            </a:r>
            <a:endParaRPr lang="en-US" sz="2000" dirty="0"/>
          </a:p>
          <a:p>
            <a:pPr marL="609585" lvl="1" indent="0">
              <a:buNone/>
            </a:pPr>
            <a:r>
              <a:rPr lang="en-US" sz="2000" dirty="0">
                <a:hlinkClick r:id="rId4"/>
              </a:rPr>
              <a:t>CPT Coding Scenarios</a:t>
            </a:r>
            <a:endParaRPr lang="en-US" sz="2000" dirty="0"/>
          </a:p>
        </p:txBody>
      </p:sp>
    </p:spTree>
    <p:extLst>
      <p:ext uri="{BB962C8B-B14F-4D97-AF65-F5344CB8AC3E}">
        <p14:creationId xmlns:p14="http://schemas.microsoft.com/office/powerpoint/2010/main" val="33419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7</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p:txBody>
          <a:bodyPr>
            <a:noAutofit/>
          </a:bodyPr>
          <a:lstStyle/>
          <a:p>
            <a:pPr marL="0" indent="0">
              <a:buNone/>
            </a:pPr>
            <a:r>
              <a:rPr lang="en-US" b="1" i="1" dirty="0"/>
              <a:t>Office and Other Outpatient Services (99201-99215) Code Selection and Documentation – Telehealth Only</a:t>
            </a:r>
          </a:p>
          <a:p>
            <a:pPr marL="0" indent="0">
              <a:buNone/>
            </a:pPr>
            <a:endParaRPr lang="en-US" b="1" i="1" dirty="0"/>
          </a:p>
          <a:p>
            <a:r>
              <a:rPr lang="en-US" dirty="0"/>
              <a:t>Physicians may select code and document based on medical decision making (MDM) or physician time on date of encounter</a:t>
            </a:r>
          </a:p>
          <a:p>
            <a:pPr lvl="1"/>
            <a:r>
              <a:rPr lang="en-US" sz="2400" dirty="0"/>
              <a:t>MDM – 2020 definitions</a:t>
            </a:r>
          </a:p>
          <a:p>
            <a:pPr lvl="1"/>
            <a:r>
              <a:rPr lang="en-US" sz="2400" dirty="0"/>
              <a:t>Time – </a:t>
            </a:r>
            <a:r>
              <a:rPr lang="en-US" dirty="0">
                <a:hlinkClick r:id="rId3"/>
              </a:rPr>
              <a:t>2020 Medicare Physician Total Time</a:t>
            </a:r>
            <a:br>
              <a:rPr lang="en-US" b="1" i="1" dirty="0"/>
            </a:br>
            <a:endParaRPr lang="en-US" sz="2667" dirty="0"/>
          </a:p>
        </p:txBody>
      </p:sp>
    </p:spTree>
    <p:extLst>
      <p:ext uri="{BB962C8B-B14F-4D97-AF65-F5344CB8AC3E}">
        <p14:creationId xmlns:p14="http://schemas.microsoft.com/office/powerpoint/2010/main" val="125973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8</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p:txBody>
          <a:bodyPr>
            <a:noAutofit/>
          </a:bodyPr>
          <a:lstStyle/>
          <a:p>
            <a:pPr marL="0" indent="0">
              <a:buNone/>
            </a:pPr>
            <a:r>
              <a:rPr lang="en-US" b="1" i="1" dirty="0"/>
              <a:t>Removal of Frequency of Reporting Limitations</a:t>
            </a:r>
            <a:br>
              <a:rPr lang="en-US" b="1" i="1" dirty="0"/>
            </a:br>
            <a:endParaRPr lang="en-US" b="1" i="1" dirty="0"/>
          </a:p>
          <a:p>
            <a:r>
              <a:rPr lang="en-US" sz="2000" dirty="0"/>
              <a:t>A subsequent inpatient visit can be furnished via Medicare telehealth, without the limitation that the telehealth visit is once every three days (CPT codes 99231-99233)</a:t>
            </a:r>
          </a:p>
          <a:p>
            <a:r>
              <a:rPr lang="en-US" sz="2000" dirty="0"/>
              <a:t>A subsequent skilled nursing facility visit can be furnished via Medicare telehealth, without the limitation that the telehealth visit is once every 30 days (CPT codes 99307-99310)</a:t>
            </a:r>
          </a:p>
          <a:p>
            <a:r>
              <a:rPr lang="en-US" sz="2000" dirty="0"/>
              <a:t>Critical care consult codes may be furnished to a Medicare beneficiary by telehealth beyond the once per day limitation (CPT codes G0508-G0509)</a:t>
            </a:r>
          </a:p>
          <a:p>
            <a:pPr marL="0" indent="0">
              <a:buNone/>
            </a:pPr>
            <a:endParaRPr lang="en-US" sz="2933" dirty="0"/>
          </a:p>
        </p:txBody>
      </p:sp>
    </p:spTree>
    <p:extLst>
      <p:ext uri="{BB962C8B-B14F-4D97-AF65-F5344CB8AC3E}">
        <p14:creationId xmlns:p14="http://schemas.microsoft.com/office/powerpoint/2010/main" val="90752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a:fld id="{DA05D499-8038-C642-91E0-FF7B8677CF19}" type="slidenum">
              <a:rPr lang="en-US"/>
              <a:pPr defTabSz="609585"/>
              <a:t>9</a:t>
            </a:fld>
            <a:endParaRPr lang="en-US" dirty="0"/>
          </a:p>
        </p:txBody>
      </p:sp>
      <p:sp>
        <p:nvSpPr>
          <p:cNvPr id="2" name="Title 1">
            <a:extLst>
              <a:ext uri="{FF2B5EF4-FFF2-40B4-BE49-F238E27FC236}">
                <a16:creationId xmlns:a16="http://schemas.microsoft.com/office/drawing/2014/main" id="{97D8C73A-2EFC-4775-96DA-2B76F72E96AA}"/>
              </a:ext>
            </a:extLst>
          </p:cNvPr>
          <p:cNvSpPr>
            <a:spLocks noGrp="1"/>
          </p:cNvSpPr>
          <p:nvPr>
            <p:ph type="title"/>
          </p:nvPr>
        </p:nvSpPr>
        <p:spPr/>
        <p:txBody>
          <a:bodyPr/>
          <a:lstStyle/>
          <a:p>
            <a:r>
              <a:rPr lang="en-US" dirty="0"/>
              <a:t>COVID-19 Interim Final Rule</a:t>
            </a:r>
          </a:p>
        </p:txBody>
      </p:sp>
      <p:sp>
        <p:nvSpPr>
          <p:cNvPr id="3" name="Content Placeholder 2">
            <a:extLst>
              <a:ext uri="{FF2B5EF4-FFF2-40B4-BE49-F238E27FC236}">
                <a16:creationId xmlns:a16="http://schemas.microsoft.com/office/drawing/2014/main" id="{3F08C5BE-E300-48E4-94D7-0A851B75F23C}"/>
              </a:ext>
            </a:extLst>
          </p:cNvPr>
          <p:cNvSpPr>
            <a:spLocks noGrp="1"/>
          </p:cNvSpPr>
          <p:nvPr>
            <p:ph idx="1"/>
          </p:nvPr>
        </p:nvSpPr>
        <p:spPr>
          <a:xfrm>
            <a:off x="847573" y="1603531"/>
            <a:ext cx="10515600" cy="4537228"/>
          </a:xfrm>
        </p:spPr>
        <p:txBody>
          <a:bodyPr>
            <a:noAutofit/>
          </a:bodyPr>
          <a:lstStyle/>
          <a:p>
            <a:pPr marL="0" indent="0">
              <a:buNone/>
            </a:pPr>
            <a:r>
              <a:rPr lang="en-US" b="1" i="1" dirty="0"/>
              <a:t>Other telehealth changes</a:t>
            </a:r>
          </a:p>
          <a:p>
            <a:r>
              <a:rPr lang="en-US" sz="2000" dirty="0"/>
              <a:t>For Medicare patients with End Stage Renal Disease (ESRD), clinicians no longer must have one “hands on” visit per month for the current required clinical examination of the vascular access site</a:t>
            </a:r>
          </a:p>
          <a:p>
            <a:r>
              <a:rPr lang="en-US" sz="2000" dirty="0"/>
              <a:t>For Medicare patients with ESRD, we are exercising enforcement discretion on the face-to-face visit requirements so that clinicians can provide this service via telehealth</a:t>
            </a:r>
          </a:p>
          <a:p>
            <a:r>
              <a:rPr lang="en-US" sz="2000" dirty="0"/>
              <a:t>To the extent that a National Coverage Determination (NCD) or Local Coverage Determination (LCD) would otherwise require a face-to-face visit for evaluations and assessments, clinicians would not have to meet those requirements during the public health emergency</a:t>
            </a:r>
          </a:p>
          <a:p>
            <a:pPr marL="0" indent="0">
              <a:buNone/>
            </a:pPr>
            <a:endParaRPr lang="en-US" sz="2933" dirty="0"/>
          </a:p>
        </p:txBody>
      </p:sp>
    </p:spTree>
    <p:extLst>
      <p:ext uri="{BB962C8B-B14F-4D97-AF65-F5344CB8AC3E}">
        <p14:creationId xmlns:p14="http://schemas.microsoft.com/office/powerpoint/2010/main" val="1575559236"/>
      </p:ext>
    </p:extLst>
  </p:cSld>
  <p:clrMapOvr>
    <a:masterClrMapping/>
  </p:clrMapOvr>
</p:sld>
</file>

<file path=ppt/theme/theme1.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1350</Words>
  <Application>Microsoft Office PowerPoint</Application>
  <PresentationFormat>Widescreen</PresentationFormat>
  <Paragraphs>114</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Custom Design</vt:lpstr>
      <vt:lpstr>COVID-19 Interim Final Rule</vt:lpstr>
      <vt:lpstr>COVID-19 Interim Final Rule</vt:lpstr>
      <vt:lpstr>COVID-19 Interim Final Rule</vt:lpstr>
      <vt:lpstr>COVID-19 Interim Final Rule</vt:lpstr>
      <vt:lpstr>COVID-19 Interim Final Rule</vt:lpstr>
      <vt:lpstr>COVID-19 Interim Final Rule</vt:lpstr>
      <vt:lpstr>COVID-19 Interim Final Rule</vt:lpstr>
      <vt:lpstr>COVID-19 Interim Final Rule</vt:lpstr>
      <vt:lpstr>COVID-19 Interim Final Rule</vt:lpstr>
      <vt:lpstr>COVID-19 Interim Final Rule</vt:lpstr>
      <vt:lpstr>COVID-19 Interim Final Rule</vt:lpstr>
      <vt:lpstr>COVID-19 Interim Final Rule</vt:lpstr>
      <vt:lpstr>COVID-19 Interim Final Rule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Interim Final Rule</dc:title>
  <dc:creator>Jay Ahlman</dc:creator>
  <cp:lastModifiedBy>Valinski, Emma</cp:lastModifiedBy>
  <cp:revision>1</cp:revision>
  <dcterms:created xsi:type="dcterms:W3CDTF">2020-04-22T13:37:11Z</dcterms:created>
  <dcterms:modified xsi:type="dcterms:W3CDTF">2020-04-22T17:02:14Z</dcterms:modified>
</cp:coreProperties>
</file>